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_rels/slideMaster1.xml.rels" ContentType="application/vnd.openxmlformats-package.relationships+xml"/>
  <Override PartName="/ppt/theme/theme1.xml" ContentType="application/vnd.openxmlformats-officedocument.theme+xml"/>
  <Override PartName="/ppt/media/image1.png" ContentType="image/png"/>
  <Override PartName="/ppt/media/image37.png" ContentType="image/png"/>
  <Override PartName="/ppt/media/image2.gif" ContentType="image/gif"/>
  <Override PartName="/ppt/media/image7.png" ContentType="image/png"/>
  <Override PartName="/ppt/media/image3.jpeg" ContentType="image/jpeg"/>
  <Override PartName="/ppt/media/image4.png" ContentType="image/png"/>
  <Override PartName="/ppt/media/image5.gif" ContentType="image/gif"/>
  <Override PartName="/ppt/media/image6.png" ContentType="image/png"/>
  <Override PartName="/ppt/media/image8.png" ContentType="image/png"/>
  <Override PartName="/ppt/media/image9.png" ContentType="image/png"/>
  <Override PartName="/ppt/media/image10.png" ContentType="image/png"/>
  <Override PartName="/ppt/media/image11.png" ContentType="image/png"/>
  <Override PartName="/ppt/media/image12.png" ContentType="image/png"/>
  <Override PartName="/ppt/media/image13.png" ContentType="image/png"/>
  <Override PartName="/ppt/media/image14.png" ContentType="image/png"/>
  <Override PartName="/ppt/media/image15.png" ContentType="image/png"/>
  <Override PartName="/ppt/media/image16.png" ContentType="image/png"/>
  <Override PartName="/ppt/media/image17.png" ContentType="image/png"/>
  <Override PartName="/ppt/media/image18.png" ContentType="image/png"/>
  <Override PartName="/ppt/media/image19.png" ContentType="image/png"/>
  <Override PartName="/ppt/media/image20.png" ContentType="image/png"/>
  <Override PartName="/ppt/media/image21.png" ContentType="image/png"/>
  <Override PartName="/ppt/media/image22.png" ContentType="image/png"/>
  <Override PartName="/ppt/media/image23.gif" ContentType="image/gif"/>
  <Override PartName="/ppt/media/image24.png" ContentType="image/png"/>
  <Override PartName="/ppt/media/image25.png" ContentType="image/png"/>
  <Override PartName="/ppt/media/image26.png" ContentType="image/png"/>
  <Override PartName="/ppt/media/image27.png" ContentType="image/png"/>
  <Override PartName="/ppt/media/image28.png" ContentType="image/png"/>
  <Override PartName="/ppt/media/image29.png" ContentType="image/png"/>
  <Override PartName="/ppt/media/image30.png" ContentType="image/png"/>
  <Override PartName="/ppt/media/image31.png" ContentType="image/png"/>
  <Override PartName="/ppt/media/image32.png" ContentType="image/png"/>
  <Override PartName="/ppt/media/image33.png" ContentType="image/png"/>
  <Override PartName="/ppt/media/image34.png" ContentType="image/png"/>
  <Override PartName="/ppt/media/image35.png" ContentType="image/png"/>
  <Override PartName="/ppt/media/image36.png" ContentType="image/png"/>
  <Override PartName="/ppt/media/image38.png" ContentType="image/png"/>
  <Override PartName="/ppt/media/image39.png" ContentType="image/png"/>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_rels/slideLayout1.xml.rels" ContentType="application/vnd.openxmlformats-package.relationships+xml"/>
  <Override PartName="/ppt/slideLayouts/_rels/slideLayout2.xml.rels" ContentType="application/vnd.openxmlformats-package.relationships+xml"/>
  <Override PartName="/ppt/slideLayouts/_rels/slideLayout3.xml.rels" ContentType="application/vnd.openxmlformats-package.relationships+xml"/>
  <Override PartName="/ppt/slideLayouts/_rels/slideLayout4.xml.rels" ContentType="application/vnd.openxmlformats-package.relationships+xml"/>
  <Override PartName="/ppt/slideLayouts/_rels/slideLayout5.xml.rels" ContentType="application/vnd.openxmlformats-package.relationships+xml"/>
  <Override PartName="/ppt/slideLayouts/_rels/slideLayout6.xml.rels" ContentType="application/vnd.openxmlformats-package.relationships+xml"/>
  <Override PartName="/ppt/slideLayouts/_rels/slideLayout7.xml.rels" ContentType="application/vnd.openxmlformats-package.relationships+xml"/>
  <Override PartName="/ppt/slideLayouts/_rels/slideLayout8.xml.rels" ContentType="application/vnd.openxmlformats-package.relationships+xml"/>
  <Override PartName="/ppt/slideLayouts/_rels/slideLayout9.xml.rels" ContentType="application/vnd.openxmlformats-package.relationships+xml"/>
  <Override PartName="/ppt/slideLayouts/_rels/slideLayout10.xml.rels" ContentType="application/vnd.openxmlformats-package.relationships+xml"/>
  <Override PartName="/ppt/slideLayouts/_rels/slideLayout11.xml.rels" ContentType="application/vnd.openxmlformats-package.relationships+xml"/>
  <Override PartName="/ppt/slideLayouts/_rels/slideLayout12.xml.rels" ContentType="application/vnd.openxmlformats-package.relationships+xml"/>
  <Override PartName="/ppt/_rels/presentation.xml.rels" ContentType="application/vnd.openxmlformats-package.relationshi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_rels/slide1.xml.rels" ContentType="application/vnd.openxmlformats-package.relationships+xml"/>
  <Override PartName="/ppt/slides/_rels/slide2.xml.rels" ContentType="application/vnd.openxmlformats-package.relationships+xml"/>
  <Override PartName="/ppt/slides/_rels/slide3.xml.rels" ContentType="application/vnd.openxmlformats-package.relationships+xml"/>
  <Override PartName="/ppt/slides/_rels/slide4.xml.rels" ContentType="application/vnd.openxmlformats-package.relationships+xml"/>
  <Override PartName="/ppt/slides/_rels/slide5.xml.rels" ContentType="application/vnd.openxmlformats-package.relationships+xml"/>
  <Override PartName="/ppt/slides/_rels/slide6.xml.rels" ContentType="application/vnd.openxmlformats-package.relationships+xml"/>
  <Override PartName="/ppt/slides/_rels/slide7.xml.rels" ContentType="application/vnd.openxmlformats-package.relationships+xml"/>
  <Override PartName="/ppt/slides/_rels/slide8.xml.rels" ContentType="application/vnd.openxmlformats-package.relationships+xml"/>
  <Override PartName="/ppt/slides/_rels/slide9.xml.rels" ContentType="application/vnd.openxmlformats-package.relationships+xml"/>
  <Override PartName="/ppt/slides/_rels/slide10.xml.rels" ContentType="application/vnd.openxmlformats-package.relationships+xml"/>
  <Override PartName="/ppt/slides/_rels/slide11.xml.rels" ContentType="application/vnd.openxmlformats-package.relationships+xml"/>
  <Override PartName="/ppt/slides/_rels/slide12.xml.rels" ContentType="application/vnd.openxmlformats-package.relationships+xml"/>
  <Override PartName="/ppt/slides/_rels/slide13.xml.rels" ContentType="application/vnd.openxmlformats-package.relationships+xml"/>
  <Override PartName="/ppt/slides/_rels/slide14.xml.rels" ContentType="application/vnd.openxmlformats-package.relationships+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Lst>
  <p:sldSz cx="12192000" cy="6858000"/>
  <p:notesSz cx="7559675" cy="10691812"/>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it-IT" sz="4400" spc="-1" strike="noStrike">
              <a:latin typeface="Arial"/>
            </a:endParaRPr>
          </a:p>
        </p:txBody>
      </p:sp>
      <p:sp>
        <p:nvSpPr>
          <p:cNvPr id="27" name="PlaceHolder 2"/>
          <p:cNvSpPr>
            <a:spLocks noGrp="1"/>
          </p:cNvSpPr>
          <p:nvPr>
            <p:ph type="body"/>
          </p:nvPr>
        </p:nvSpPr>
        <p:spPr>
          <a:xfrm>
            <a:off x="609480" y="1604520"/>
            <a:ext cx="10972440" cy="1896840"/>
          </a:xfrm>
          <a:prstGeom prst="rect">
            <a:avLst/>
          </a:prstGeom>
        </p:spPr>
        <p:txBody>
          <a:bodyPr lIns="0" rIns="0" tIns="0" bIns="0">
            <a:normAutofit/>
          </a:bodyPr>
          <a:p>
            <a:endParaRPr b="0" lang="it-IT" sz="3200" spc="-1" strike="noStrike">
              <a:latin typeface="Arial"/>
            </a:endParaRPr>
          </a:p>
        </p:txBody>
      </p:sp>
      <p:sp>
        <p:nvSpPr>
          <p:cNvPr id="28" name="PlaceHolder 3"/>
          <p:cNvSpPr>
            <a:spLocks noGrp="1"/>
          </p:cNvSpPr>
          <p:nvPr>
            <p:ph type="body"/>
          </p:nvPr>
        </p:nvSpPr>
        <p:spPr>
          <a:xfrm>
            <a:off x="609480" y="3682080"/>
            <a:ext cx="10972440" cy="1896840"/>
          </a:xfrm>
          <a:prstGeom prst="rect">
            <a:avLst/>
          </a:prstGeom>
        </p:spPr>
        <p:txBody>
          <a:bodyPr lIns="0" rIns="0" tIns="0" bIns="0">
            <a:normAutofit/>
          </a:bodyPr>
          <a:p>
            <a:endParaRPr b="0" lang="it-IT" sz="3200" spc="-1" strike="noStrike">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it-IT" sz="4400" spc="-1" strike="noStrike">
              <a:latin typeface="Arial"/>
            </a:endParaRPr>
          </a:p>
        </p:txBody>
      </p:sp>
      <p:sp>
        <p:nvSpPr>
          <p:cNvPr id="30" name="PlaceHolder 2"/>
          <p:cNvSpPr>
            <a:spLocks noGrp="1"/>
          </p:cNvSpPr>
          <p:nvPr>
            <p:ph type="body"/>
          </p:nvPr>
        </p:nvSpPr>
        <p:spPr>
          <a:xfrm>
            <a:off x="609480" y="1604520"/>
            <a:ext cx="5354280" cy="1896840"/>
          </a:xfrm>
          <a:prstGeom prst="rect">
            <a:avLst/>
          </a:prstGeom>
        </p:spPr>
        <p:txBody>
          <a:bodyPr lIns="0" rIns="0" tIns="0" bIns="0">
            <a:normAutofit/>
          </a:bodyPr>
          <a:p>
            <a:endParaRPr b="0" lang="it-IT" sz="3200" spc="-1" strike="noStrike">
              <a:latin typeface="Arial"/>
            </a:endParaRPr>
          </a:p>
        </p:txBody>
      </p:sp>
      <p:sp>
        <p:nvSpPr>
          <p:cNvPr id="31" name="PlaceHolder 3"/>
          <p:cNvSpPr>
            <a:spLocks noGrp="1"/>
          </p:cNvSpPr>
          <p:nvPr>
            <p:ph type="body"/>
          </p:nvPr>
        </p:nvSpPr>
        <p:spPr>
          <a:xfrm>
            <a:off x="6231960" y="1604520"/>
            <a:ext cx="5354280" cy="1896840"/>
          </a:xfrm>
          <a:prstGeom prst="rect">
            <a:avLst/>
          </a:prstGeom>
        </p:spPr>
        <p:txBody>
          <a:bodyPr lIns="0" rIns="0" tIns="0" bIns="0">
            <a:normAutofit/>
          </a:bodyPr>
          <a:p>
            <a:endParaRPr b="0" lang="it-IT" sz="3200" spc="-1" strike="noStrike">
              <a:latin typeface="Arial"/>
            </a:endParaRPr>
          </a:p>
        </p:txBody>
      </p:sp>
      <p:sp>
        <p:nvSpPr>
          <p:cNvPr id="32" name="PlaceHolder 4"/>
          <p:cNvSpPr>
            <a:spLocks noGrp="1"/>
          </p:cNvSpPr>
          <p:nvPr>
            <p:ph type="body"/>
          </p:nvPr>
        </p:nvSpPr>
        <p:spPr>
          <a:xfrm>
            <a:off x="609480" y="3682080"/>
            <a:ext cx="5354280" cy="1896840"/>
          </a:xfrm>
          <a:prstGeom prst="rect">
            <a:avLst/>
          </a:prstGeom>
        </p:spPr>
        <p:txBody>
          <a:bodyPr lIns="0" rIns="0" tIns="0" bIns="0">
            <a:normAutofit/>
          </a:bodyPr>
          <a:p>
            <a:endParaRPr b="0" lang="it-IT" sz="3200" spc="-1" strike="noStrike">
              <a:latin typeface="Arial"/>
            </a:endParaRPr>
          </a:p>
        </p:txBody>
      </p:sp>
      <p:sp>
        <p:nvSpPr>
          <p:cNvPr id="33" name="PlaceHolder 5"/>
          <p:cNvSpPr>
            <a:spLocks noGrp="1"/>
          </p:cNvSpPr>
          <p:nvPr>
            <p:ph type="body"/>
          </p:nvPr>
        </p:nvSpPr>
        <p:spPr>
          <a:xfrm>
            <a:off x="6231960" y="3682080"/>
            <a:ext cx="5354280" cy="1896840"/>
          </a:xfrm>
          <a:prstGeom prst="rect">
            <a:avLst/>
          </a:prstGeom>
        </p:spPr>
        <p:txBody>
          <a:bodyPr lIns="0" rIns="0" tIns="0" bIns="0">
            <a:normAutofit/>
          </a:bodyPr>
          <a:p>
            <a:endParaRPr b="0" lang="it-IT" sz="3200" spc="-1" strike="noStrike">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it-IT" sz="4400" spc="-1" strike="noStrike">
              <a:latin typeface="Arial"/>
            </a:endParaRPr>
          </a:p>
        </p:txBody>
      </p:sp>
      <p:sp>
        <p:nvSpPr>
          <p:cNvPr id="35" name="PlaceHolder 2"/>
          <p:cNvSpPr>
            <a:spLocks noGrp="1"/>
          </p:cNvSpPr>
          <p:nvPr>
            <p:ph type="body"/>
          </p:nvPr>
        </p:nvSpPr>
        <p:spPr>
          <a:xfrm>
            <a:off x="609480" y="1604520"/>
            <a:ext cx="3533040" cy="1896840"/>
          </a:xfrm>
          <a:prstGeom prst="rect">
            <a:avLst/>
          </a:prstGeom>
        </p:spPr>
        <p:txBody>
          <a:bodyPr lIns="0" rIns="0" tIns="0" bIns="0">
            <a:normAutofit/>
          </a:bodyPr>
          <a:p>
            <a:endParaRPr b="0" lang="it-IT" sz="3200" spc="-1" strike="noStrike">
              <a:latin typeface="Arial"/>
            </a:endParaRPr>
          </a:p>
        </p:txBody>
      </p:sp>
      <p:sp>
        <p:nvSpPr>
          <p:cNvPr id="36" name="PlaceHolder 3"/>
          <p:cNvSpPr>
            <a:spLocks noGrp="1"/>
          </p:cNvSpPr>
          <p:nvPr>
            <p:ph type="body"/>
          </p:nvPr>
        </p:nvSpPr>
        <p:spPr>
          <a:xfrm>
            <a:off x="4319640" y="1604520"/>
            <a:ext cx="3533040" cy="1896840"/>
          </a:xfrm>
          <a:prstGeom prst="rect">
            <a:avLst/>
          </a:prstGeom>
        </p:spPr>
        <p:txBody>
          <a:bodyPr lIns="0" rIns="0" tIns="0" bIns="0">
            <a:normAutofit/>
          </a:bodyPr>
          <a:p>
            <a:endParaRPr b="0" lang="it-IT" sz="3200" spc="-1" strike="noStrike">
              <a:latin typeface="Arial"/>
            </a:endParaRPr>
          </a:p>
        </p:txBody>
      </p:sp>
      <p:sp>
        <p:nvSpPr>
          <p:cNvPr id="37" name="PlaceHolder 4"/>
          <p:cNvSpPr>
            <a:spLocks noGrp="1"/>
          </p:cNvSpPr>
          <p:nvPr>
            <p:ph type="body"/>
          </p:nvPr>
        </p:nvSpPr>
        <p:spPr>
          <a:xfrm>
            <a:off x="8029800" y="1604520"/>
            <a:ext cx="3533040" cy="1896840"/>
          </a:xfrm>
          <a:prstGeom prst="rect">
            <a:avLst/>
          </a:prstGeom>
        </p:spPr>
        <p:txBody>
          <a:bodyPr lIns="0" rIns="0" tIns="0" bIns="0">
            <a:normAutofit/>
          </a:bodyPr>
          <a:p>
            <a:endParaRPr b="0" lang="it-IT" sz="3200" spc="-1" strike="noStrike">
              <a:latin typeface="Arial"/>
            </a:endParaRPr>
          </a:p>
        </p:txBody>
      </p:sp>
      <p:sp>
        <p:nvSpPr>
          <p:cNvPr id="38" name="PlaceHolder 5"/>
          <p:cNvSpPr>
            <a:spLocks noGrp="1"/>
          </p:cNvSpPr>
          <p:nvPr>
            <p:ph type="body"/>
          </p:nvPr>
        </p:nvSpPr>
        <p:spPr>
          <a:xfrm>
            <a:off x="609480" y="3682080"/>
            <a:ext cx="3533040" cy="1896840"/>
          </a:xfrm>
          <a:prstGeom prst="rect">
            <a:avLst/>
          </a:prstGeom>
        </p:spPr>
        <p:txBody>
          <a:bodyPr lIns="0" rIns="0" tIns="0" bIns="0">
            <a:normAutofit/>
          </a:bodyPr>
          <a:p>
            <a:endParaRPr b="0" lang="it-IT" sz="3200" spc="-1" strike="noStrike">
              <a:latin typeface="Arial"/>
            </a:endParaRPr>
          </a:p>
        </p:txBody>
      </p:sp>
      <p:sp>
        <p:nvSpPr>
          <p:cNvPr id="39" name="PlaceHolder 6"/>
          <p:cNvSpPr>
            <a:spLocks noGrp="1"/>
          </p:cNvSpPr>
          <p:nvPr>
            <p:ph type="body"/>
          </p:nvPr>
        </p:nvSpPr>
        <p:spPr>
          <a:xfrm>
            <a:off x="4319640" y="3682080"/>
            <a:ext cx="3533040" cy="1896840"/>
          </a:xfrm>
          <a:prstGeom prst="rect">
            <a:avLst/>
          </a:prstGeom>
        </p:spPr>
        <p:txBody>
          <a:bodyPr lIns="0" rIns="0" tIns="0" bIns="0">
            <a:normAutofit/>
          </a:bodyPr>
          <a:p>
            <a:endParaRPr b="0" lang="it-IT" sz="3200" spc="-1" strike="noStrike">
              <a:latin typeface="Arial"/>
            </a:endParaRPr>
          </a:p>
        </p:txBody>
      </p:sp>
      <p:sp>
        <p:nvSpPr>
          <p:cNvPr id="40" name="PlaceHolder 7"/>
          <p:cNvSpPr>
            <a:spLocks noGrp="1"/>
          </p:cNvSpPr>
          <p:nvPr>
            <p:ph type="body"/>
          </p:nvPr>
        </p:nvSpPr>
        <p:spPr>
          <a:xfrm>
            <a:off x="8029800" y="3682080"/>
            <a:ext cx="3533040" cy="1896840"/>
          </a:xfrm>
          <a:prstGeom prst="rect">
            <a:avLst/>
          </a:prstGeom>
        </p:spPr>
        <p:txBody>
          <a:bodyPr lIns="0" rIns="0" tIns="0" bIns="0">
            <a:normAutofit/>
          </a:bodyPr>
          <a:p>
            <a:endParaRPr b="0" lang="it-IT" sz="3200" spc="-1" strike="noStrike">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it-IT" sz="4400" spc="-1" strike="noStrike">
              <a:latin typeface="Arial"/>
            </a:endParaRPr>
          </a:p>
        </p:txBody>
      </p:sp>
      <p:sp>
        <p:nvSpPr>
          <p:cNvPr id="6"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it-IT" sz="3200" spc="-1" strike="noStrike">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it-IT" sz="4400" spc="-1" strike="noStrike">
              <a:latin typeface="Arial"/>
            </a:endParaRPr>
          </a:p>
        </p:txBody>
      </p:sp>
      <p:sp>
        <p:nvSpPr>
          <p:cNvPr id="8" name="PlaceHolder 2"/>
          <p:cNvSpPr>
            <a:spLocks noGrp="1"/>
          </p:cNvSpPr>
          <p:nvPr>
            <p:ph type="body"/>
          </p:nvPr>
        </p:nvSpPr>
        <p:spPr>
          <a:xfrm>
            <a:off x="609480" y="1604520"/>
            <a:ext cx="10972440" cy="3977280"/>
          </a:xfrm>
          <a:prstGeom prst="rect">
            <a:avLst/>
          </a:prstGeom>
        </p:spPr>
        <p:txBody>
          <a:bodyPr lIns="0" rIns="0" tIns="0" bIns="0">
            <a:normAutofit/>
          </a:bodyPr>
          <a:p>
            <a:endParaRPr b="0" lang="it-IT" sz="3200" spc="-1" strike="noStrike">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it-IT" sz="4400" spc="-1" strike="noStrike">
              <a:latin typeface="Arial"/>
            </a:endParaRPr>
          </a:p>
        </p:txBody>
      </p:sp>
      <p:sp>
        <p:nvSpPr>
          <p:cNvPr id="10" name="PlaceHolder 2"/>
          <p:cNvSpPr>
            <a:spLocks noGrp="1"/>
          </p:cNvSpPr>
          <p:nvPr>
            <p:ph type="body"/>
          </p:nvPr>
        </p:nvSpPr>
        <p:spPr>
          <a:xfrm>
            <a:off x="609480" y="1604520"/>
            <a:ext cx="5354280" cy="3977280"/>
          </a:xfrm>
          <a:prstGeom prst="rect">
            <a:avLst/>
          </a:prstGeom>
        </p:spPr>
        <p:txBody>
          <a:bodyPr lIns="0" rIns="0" tIns="0" bIns="0">
            <a:normAutofit/>
          </a:bodyPr>
          <a:p>
            <a:endParaRPr b="0" lang="it-IT" sz="3200" spc="-1" strike="noStrike">
              <a:latin typeface="Arial"/>
            </a:endParaRPr>
          </a:p>
        </p:txBody>
      </p:sp>
      <p:sp>
        <p:nvSpPr>
          <p:cNvPr id="11" name="PlaceHolder 3"/>
          <p:cNvSpPr>
            <a:spLocks noGrp="1"/>
          </p:cNvSpPr>
          <p:nvPr>
            <p:ph type="body"/>
          </p:nvPr>
        </p:nvSpPr>
        <p:spPr>
          <a:xfrm>
            <a:off x="6231960" y="1604520"/>
            <a:ext cx="5354280" cy="3977280"/>
          </a:xfrm>
          <a:prstGeom prst="rect">
            <a:avLst/>
          </a:prstGeom>
        </p:spPr>
        <p:txBody>
          <a:bodyPr lIns="0" rIns="0" tIns="0" bIns="0">
            <a:normAutofit/>
          </a:bodyPr>
          <a:p>
            <a:endParaRPr b="0" lang="it-IT" sz="3200" spc="-1" strike="noStrike">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it-IT" sz="4400" spc="-1" strike="noStrike">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it-IT"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it-IT" sz="4400" spc="-1" strike="noStrike">
              <a:latin typeface="Arial"/>
            </a:endParaRPr>
          </a:p>
        </p:txBody>
      </p:sp>
      <p:sp>
        <p:nvSpPr>
          <p:cNvPr id="15" name="PlaceHolder 2"/>
          <p:cNvSpPr>
            <a:spLocks noGrp="1"/>
          </p:cNvSpPr>
          <p:nvPr>
            <p:ph type="body"/>
          </p:nvPr>
        </p:nvSpPr>
        <p:spPr>
          <a:xfrm>
            <a:off x="609480" y="1604520"/>
            <a:ext cx="5354280" cy="1896840"/>
          </a:xfrm>
          <a:prstGeom prst="rect">
            <a:avLst/>
          </a:prstGeom>
        </p:spPr>
        <p:txBody>
          <a:bodyPr lIns="0" rIns="0" tIns="0" bIns="0">
            <a:normAutofit/>
          </a:bodyPr>
          <a:p>
            <a:endParaRPr b="0" lang="it-IT" sz="3200" spc="-1" strike="noStrike">
              <a:latin typeface="Arial"/>
            </a:endParaRPr>
          </a:p>
        </p:txBody>
      </p:sp>
      <p:sp>
        <p:nvSpPr>
          <p:cNvPr id="16" name="PlaceHolder 3"/>
          <p:cNvSpPr>
            <a:spLocks noGrp="1"/>
          </p:cNvSpPr>
          <p:nvPr>
            <p:ph type="body"/>
          </p:nvPr>
        </p:nvSpPr>
        <p:spPr>
          <a:xfrm>
            <a:off x="6231960" y="1604520"/>
            <a:ext cx="5354280" cy="3977280"/>
          </a:xfrm>
          <a:prstGeom prst="rect">
            <a:avLst/>
          </a:prstGeom>
        </p:spPr>
        <p:txBody>
          <a:bodyPr lIns="0" rIns="0" tIns="0" bIns="0">
            <a:normAutofit/>
          </a:bodyPr>
          <a:p>
            <a:endParaRPr b="0" lang="it-IT" sz="3200" spc="-1" strike="noStrike">
              <a:latin typeface="Arial"/>
            </a:endParaRPr>
          </a:p>
        </p:txBody>
      </p:sp>
      <p:sp>
        <p:nvSpPr>
          <p:cNvPr id="17" name="PlaceHolder 4"/>
          <p:cNvSpPr>
            <a:spLocks noGrp="1"/>
          </p:cNvSpPr>
          <p:nvPr>
            <p:ph type="body"/>
          </p:nvPr>
        </p:nvSpPr>
        <p:spPr>
          <a:xfrm>
            <a:off x="609480" y="3682080"/>
            <a:ext cx="5354280" cy="1896840"/>
          </a:xfrm>
          <a:prstGeom prst="rect">
            <a:avLst/>
          </a:prstGeom>
        </p:spPr>
        <p:txBody>
          <a:bodyPr lIns="0" rIns="0" tIns="0" bIns="0">
            <a:normAutofit/>
          </a:bodyPr>
          <a:p>
            <a:endParaRPr b="0" lang="it-IT" sz="3200" spc="-1" strike="noStrike">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it-IT" sz="4400" spc="-1" strike="noStrike">
              <a:latin typeface="Arial"/>
            </a:endParaRPr>
          </a:p>
        </p:txBody>
      </p:sp>
      <p:sp>
        <p:nvSpPr>
          <p:cNvPr id="19" name="PlaceHolder 2"/>
          <p:cNvSpPr>
            <a:spLocks noGrp="1"/>
          </p:cNvSpPr>
          <p:nvPr>
            <p:ph type="body"/>
          </p:nvPr>
        </p:nvSpPr>
        <p:spPr>
          <a:xfrm>
            <a:off x="609480" y="1604520"/>
            <a:ext cx="5354280" cy="3977280"/>
          </a:xfrm>
          <a:prstGeom prst="rect">
            <a:avLst/>
          </a:prstGeom>
        </p:spPr>
        <p:txBody>
          <a:bodyPr lIns="0" rIns="0" tIns="0" bIns="0">
            <a:normAutofit/>
          </a:bodyPr>
          <a:p>
            <a:endParaRPr b="0" lang="it-IT" sz="3200" spc="-1" strike="noStrike">
              <a:latin typeface="Arial"/>
            </a:endParaRPr>
          </a:p>
        </p:txBody>
      </p:sp>
      <p:sp>
        <p:nvSpPr>
          <p:cNvPr id="20" name="PlaceHolder 3"/>
          <p:cNvSpPr>
            <a:spLocks noGrp="1"/>
          </p:cNvSpPr>
          <p:nvPr>
            <p:ph type="body"/>
          </p:nvPr>
        </p:nvSpPr>
        <p:spPr>
          <a:xfrm>
            <a:off x="6231960" y="1604520"/>
            <a:ext cx="5354280" cy="1896840"/>
          </a:xfrm>
          <a:prstGeom prst="rect">
            <a:avLst/>
          </a:prstGeom>
        </p:spPr>
        <p:txBody>
          <a:bodyPr lIns="0" rIns="0" tIns="0" bIns="0">
            <a:normAutofit/>
          </a:bodyPr>
          <a:p>
            <a:endParaRPr b="0" lang="it-IT" sz="3200" spc="-1" strike="noStrike">
              <a:latin typeface="Arial"/>
            </a:endParaRPr>
          </a:p>
        </p:txBody>
      </p:sp>
      <p:sp>
        <p:nvSpPr>
          <p:cNvPr id="21" name="PlaceHolder 4"/>
          <p:cNvSpPr>
            <a:spLocks noGrp="1"/>
          </p:cNvSpPr>
          <p:nvPr>
            <p:ph type="body"/>
          </p:nvPr>
        </p:nvSpPr>
        <p:spPr>
          <a:xfrm>
            <a:off x="6231960" y="3682080"/>
            <a:ext cx="5354280" cy="1896840"/>
          </a:xfrm>
          <a:prstGeom prst="rect">
            <a:avLst/>
          </a:prstGeom>
        </p:spPr>
        <p:txBody>
          <a:bodyPr lIns="0" rIns="0" tIns="0" bIns="0">
            <a:normAutofit/>
          </a:bodyPr>
          <a:p>
            <a:endParaRPr b="0" lang="it-IT" sz="3200" spc="-1" strike="noStrike">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it-IT" sz="4400" spc="-1" strike="noStrike">
              <a:latin typeface="Arial"/>
            </a:endParaRPr>
          </a:p>
        </p:txBody>
      </p:sp>
      <p:sp>
        <p:nvSpPr>
          <p:cNvPr id="23" name="PlaceHolder 2"/>
          <p:cNvSpPr>
            <a:spLocks noGrp="1"/>
          </p:cNvSpPr>
          <p:nvPr>
            <p:ph type="body"/>
          </p:nvPr>
        </p:nvSpPr>
        <p:spPr>
          <a:xfrm>
            <a:off x="609480" y="1604520"/>
            <a:ext cx="5354280" cy="1896840"/>
          </a:xfrm>
          <a:prstGeom prst="rect">
            <a:avLst/>
          </a:prstGeom>
        </p:spPr>
        <p:txBody>
          <a:bodyPr lIns="0" rIns="0" tIns="0" bIns="0">
            <a:normAutofit/>
          </a:bodyPr>
          <a:p>
            <a:endParaRPr b="0" lang="it-IT" sz="3200" spc="-1" strike="noStrike">
              <a:latin typeface="Arial"/>
            </a:endParaRPr>
          </a:p>
        </p:txBody>
      </p:sp>
      <p:sp>
        <p:nvSpPr>
          <p:cNvPr id="24" name="PlaceHolder 3"/>
          <p:cNvSpPr>
            <a:spLocks noGrp="1"/>
          </p:cNvSpPr>
          <p:nvPr>
            <p:ph type="body"/>
          </p:nvPr>
        </p:nvSpPr>
        <p:spPr>
          <a:xfrm>
            <a:off x="6231960" y="1604520"/>
            <a:ext cx="5354280" cy="1896840"/>
          </a:xfrm>
          <a:prstGeom prst="rect">
            <a:avLst/>
          </a:prstGeom>
        </p:spPr>
        <p:txBody>
          <a:bodyPr lIns="0" rIns="0" tIns="0" bIns="0">
            <a:normAutofit/>
          </a:bodyPr>
          <a:p>
            <a:endParaRPr b="0" lang="it-IT" sz="3200" spc="-1" strike="noStrike">
              <a:latin typeface="Arial"/>
            </a:endParaRPr>
          </a:p>
        </p:txBody>
      </p:sp>
      <p:sp>
        <p:nvSpPr>
          <p:cNvPr id="25" name="PlaceHolder 4"/>
          <p:cNvSpPr>
            <a:spLocks noGrp="1"/>
          </p:cNvSpPr>
          <p:nvPr>
            <p:ph type="body"/>
          </p:nvPr>
        </p:nvSpPr>
        <p:spPr>
          <a:xfrm>
            <a:off x="609480" y="3682080"/>
            <a:ext cx="10972440" cy="1896840"/>
          </a:xfrm>
          <a:prstGeom prst="rect">
            <a:avLst/>
          </a:prstGeom>
        </p:spPr>
        <p:txBody>
          <a:bodyPr lIns="0" rIns="0" tIns="0" bIns="0">
            <a:normAutofit/>
          </a:bodyPr>
          <a:p>
            <a:endParaRPr b="0" lang="it-IT" sz="3200" spc="-1" strike="noStrike">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image" Target="../media/image2.gif"/><Relationship Id="rId4" Type="http://schemas.openxmlformats.org/officeDocument/2006/relationships/image" Target="../media/image3.jpeg"/><Relationship Id="rId5" Type="http://schemas.openxmlformats.org/officeDocument/2006/relationships/slideLayout" Target="../slideLayouts/slideLayout1.xml"/><Relationship Id="rId6" Type="http://schemas.openxmlformats.org/officeDocument/2006/relationships/slideLayout" Target="../slideLayouts/slideLayout2.xml"/><Relationship Id="rId7" Type="http://schemas.openxmlformats.org/officeDocument/2006/relationships/slideLayout" Target="../slideLayouts/slideLayout3.xml"/><Relationship Id="rId8" Type="http://schemas.openxmlformats.org/officeDocument/2006/relationships/slideLayout" Target="../slideLayouts/slideLayout4.xml"/><Relationship Id="rId9" Type="http://schemas.openxmlformats.org/officeDocument/2006/relationships/slideLayout" Target="../slideLayouts/slideLayout5.xml"/><Relationship Id="rId10" Type="http://schemas.openxmlformats.org/officeDocument/2006/relationships/slideLayout" Target="../slideLayouts/slideLayout6.xml"/><Relationship Id="rId11" Type="http://schemas.openxmlformats.org/officeDocument/2006/relationships/slideLayout" Target="../slideLayouts/slideLayout7.xml"/><Relationship Id="rId12" Type="http://schemas.openxmlformats.org/officeDocument/2006/relationships/slideLayout" Target="../slideLayouts/slideLayout8.xml"/><Relationship Id="rId13" Type="http://schemas.openxmlformats.org/officeDocument/2006/relationships/slideLayout" Target="../slideLayouts/slideLayout9.xml"/><Relationship Id="rId14" Type="http://schemas.openxmlformats.org/officeDocument/2006/relationships/slideLayout" Target="../slideLayouts/slideLayout10.xml"/><Relationship Id="rId15" Type="http://schemas.openxmlformats.org/officeDocument/2006/relationships/slideLayout" Target="../slideLayouts/slideLayout11.xml"/><Relationship Id="rId16" Type="http://schemas.openxmlformats.org/officeDocument/2006/relationships/slideLayout" Target="../slideLayouts/slideLayout12.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0" name="Immagine 6" descr=""/>
          <p:cNvPicPr/>
          <p:nvPr/>
        </p:nvPicPr>
        <p:blipFill>
          <a:blip r:embed="rId2"/>
          <a:stretch/>
        </p:blipFill>
        <p:spPr>
          <a:xfrm>
            <a:off x="1069560" y="565560"/>
            <a:ext cx="2413800" cy="626400"/>
          </a:xfrm>
          <a:prstGeom prst="rect">
            <a:avLst/>
          </a:prstGeom>
          <a:ln w="0">
            <a:noFill/>
          </a:ln>
        </p:spPr>
      </p:pic>
      <p:pic>
        <p:nvPicPr>
          <p:cNvPr id="1" name="Immagine 8" descr=""/>
          <p:cNvPicPr/>
          <p:nvPr/>
        </p:nvPicPr>
        <p:blipFill>
          <a:blip r:embed="rId3"/>
          <a:stretch/>
        </p:blipFill>
        <p:spPr>
          <a:xfrm>
            <a:off x="9948240" y="308520"/>
            <a:ext cx="1315800" cy="1140120"/>
          </a:xfrm>
          <a:prstGeom prst="rect">
            <a:avLst/>
          </a:prstGeom>
          <a:ln w="0">
            <a:noFill/>
          </a:ln>
        </p:spPr>
      </p:pic>
      <p:pic>
        <p:nvPicPr>
          <p:cNvPr id="2" name="Immagine 1" descr=""/>
          <p:cNvPicPr/>
          <p:nvPr/>
        </p:nvPicPr>
        <p:blipFill>
          <a:blip r:embed="rId4"/>
          <a:stretch/>
        </p:blipFill>
        <p:spPr>
          <a:xfrm>
            <a:off x="5695920" y="434160"/>
            <a:ext cx="3364560" cy="997560"/>
          </a:xfrm>
          <a:prstGeom prst="rect">
            <a:avLst/>
          </a:prstGeom>
          <a:ln w="0">
            <a:noFill/>
          </a:ln>
        </p:spPr>
      </p:pic>
      <p:sp>
        <p:nvSpPr>
          <p:cNvPr id="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r>
              <a:rPr b="0" lang="it-IT" sz="4400" spc="-1" strike="noStrike">
                <a:latin typeface="Arial"/>
              </a:rPr>
              <a:t>Fai clic per modificare il formato del testo del titolo</a:t>
            </a:r>
            <a:endParaRPr b="0" lang="it-IT" sz="4400" spc="-1" strike="noStrike">
              <a:latin typeface="Arial"/>
            </a:endParaRPr>
          </a:p>
        </p:txBody>
      </p:sp>
      <p:sp>
        <p:nvSpPr>
          <p:cNvPr id="4" name="PlaceHolder 2"/>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it-IT" sz="3200" spc="-1" strike="noStrike">
                <a:latin typeface="Arial"/>
              </a:rPr>
              <a:t>Fai clic per modificare il formato del testo della struttura</a:t>
            </a:r>
            <a:endParaRPr b="0" lang="it-IT" sz="3200" spc="-1" strike="noStrike">
              <a:latin typeface="Arial"/>
            </a:endParaRPr>
          </a:p>
          <a:p>
            <a:pPr lvl="1" marL="864000" indent="-324000">
              <a:spcBef>
                <a:spcPts val="1134"/>
              </a:spcBef>
              <a:buClr>
                <a:srgbClr val="000000"/>
              </a:buClr>
              <a:buSzPct val="75000"/>
              <a:buFont typeface="Symbol" charset="2"/>
              <a:buChar char=""/>
            </a:pPr>
            <a:r>
              <a:rPr b="0" lang="it-IT" sz="2800" spc="-1" strike="noStrike">
                <a:latin typeface="Arial"/>
              </a:rPr>
              <a:t>Secondo livello struttura</a:t>
            </a:r>
            <a:endParaRPr b="0" lang="it-IT" sz="2800" spc="-1" strike="noStrike">
              <a:latin typeface="Arial"/>
            </a:endParaRPr>
          </a:p>
          <a:p>
            <a:pPr lvl="2" marL="1296000" indent="-288000">
              <a:spcBef>
                <a:spcPts val="850"/>
              </a:spcBef>
              <a:buClr>
                <a:srgbClr val="000000"/>
              </a:buClr>
              <a:buSzPct val="45000"/>
              <a:buFont typeface="Wingdings" charset="2"/>
              <a:buChar char=""/>
            </a:pPr>
            <a:r>
              <a:rPr b="0" lang="it-IT" sz="2400" spc="-1" strike="noStrike">
                <a:latin typeface="Arial"/>
              </a:rPr>
              <a:t>Terzo livello struttura</a:t>
            </a:r>
            <a:endParaRPr b="0" lang="it-IT" sz="2400" spc="-1" strike="noStrike">
              <a:latin typeface="Arial"/>
            </a:endParaRPr>
          </a:p>
          <a:p>
            <a:pPr lvl="3" marL="1728000" indent="-216000">
              <a:spcBef>
                <a:spcPts val="567"/>
              </a:spcBef>
              <a:buClr>
                <a:srgbClr val="000000"/>
              </a:buClr>
              <a:buSzPct val="75000"/>
              <a:buFont typeface="Symbol" charset="2"/>
              <a:buChar char=""/>
            </a:pPr>
            <a:r>
              <a:rPr b="0" lang="it-IT" sz="2000" spc="-1" strike="noStrike">
                <a:latin typeface="Arial"/>
              </a:rPr>
              <a:t>Quarto livello struttura</a:t>
            </a:r>
            <a:endParaRPr b="0" lang="it-IT" sz="2000" spc="-1" strike="noStrike">
              <a:latin typeface="Arial"/>
            </a:endParaRPr>
          </a:p>
          <a:p>
            <a:pPr lvl="4" marL="2160000" indent="-216000">
              <a:spcBef>
                <a:spcPts val="283"/>
              </a:spcBef>
              <a:buClr>
                <a:srgbClr val="000000"/>
              </a:buClr>
              <a:buSzPct val="45000"/>
              <a:buFont typeface="Wingdings" charset="2"/>
              <a:buChar char=""/>
            </a:pPr>
            <a:r>
              <a:rPr b="0" lang="it-IT" sz="2000" spc="-1" strike="noStrike">
                <a:latin typeface="Arial"/>
              </a:rPr>
              <a:t>Quinto livello struttura</a:t>
            </a:r>
            <a:endParaRPr b="0" lang="it-IT" sz="2000" spc="-1" strike="noStrike">
              <a:latin typeface="Arial"/>
            </a:endParaRPr>
          </a:p>
          <a:p>
            <a:pPr lvl="5" marL="2592000" indent="-216000">
              <a:spcBef>
                <a:spcPts val="283"/>
              </a:spcBef>
              <a:buClr>
                <a:srgbClr val="000000"/>
              </a:buClr>
              <a:buSzPct val="45000"/>
              <a:buFont typeface="Wingdings" charset="2"/>
              <a:buChar char=""/>
            </a:pPr>
            <a:r>
              <a:rPr b="0" lang="it-IT" sz="2000" spc="-1" strike="noStrike">
                <a:latin typeface="Arial"/>
              </a:rPr>
              <a:t>Sesto livello struttura</a:t>
            </a:r>
            <a:endParaRPr b="0" lang="it-IT" sz="2000" spc="-1" strike="noStrike">
              <a:latin typeface="Arial"/>
            </a:endParaRPr>
          </a:p>
          <a:p>
            <a:pPr lvl="6" marL="3024000" indent="-216000">
              <a:spcBef>
                <a:spcPts val="283"/>
              </a:spcBef>
              <a:buClr>
                <a:srgbClr val="000000"/>
              </a:buClr>
              <a:buSzPct val="45000"/>
              <a:buFont typeface="Wingdings" charset="2"/>
              <a:buChar char=""/>
            </a:pPr>
            <a:r>
              <a:rPr b="0" lang="it-IT" sz="2000" spc="-1" strike="noStrike">
                <a:latin typeface="Arial"/>
              </a:rPr>
              <a:t>Settimo livello struttura</a:t>
            </a:r>
            <a:endParaRPr b="0" lang="it-IT"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5"/>
    <p:sldLayoutId id="2147483650" r:id="rId6"/>
    <p:sldLayoutId id="2147483651" r:id="rId7"/>
    <p:sldLayoutId id="2147483652" r:id="rId8"/>
    <p:sldLayoutId id="2147483653" r:id="rId9"/>
    <p:sldLayoutId id="2147483654" r:id="rId10"/>
    <p:sldLayoutId id="2147483655" r:id="rId11"/>
    <p:sldLayoutId id="2147483656" r:id="rId12"/>
    <p:sldLayoutId id="2147483657" r:id="rId13"/>
    <p:sldLayoutId id="2147483658" r:id="rId14"/>
    <p:sldLayoutId id="2147483659" r:id="rId15"/>
    <p:sldLayoutId id="2147483660" r:id="rId16"/>
  </p:sldLayoutIdLst>
</p:sldMaster>
</file>

<file path=ppt/slides/_rels/slide1.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image" Target="../media/image5.gif"/><Relationship Id="rId3" Type="http://schemas.openxmlformats.org/officeDocument/2006/relationships/slideLayout" Target="../slideLayouts/slideLayout2.xml"/>
</Relationships>
</file>

<file path=ppt/slides/_rels/slide10.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image" Target="../media/image25.png"/><Relationship Id="rId3" Type="http://schemas.openxmlformats.org/officeDocument/2006/relationships/image" Target="../media/image26.png"/><Relationship Id="rId4" Type="http://schemas.openxmlformats.org/officeDocument/2006/relationships/slideLayout" Target="../slideLayouts/slideLayout1.xml"/>
</Relationships>
</file>

<file path=ppt/slides/_rels/slide11.xml.rels><?xml version="1.0" encoding="UTF-8"?>
<Relationships xmlns="http://schemas.openxmlformats.org/package/2006/relationships"><Relationship Id="rId1" Type="http://schemas.openxmlformats.org/officeDocument/2006/relationships/image" Target="../media/image27.png"/><Relationship Id="rId2" Type="http://schemas.openxmlformats.org/officeDocument/2006/relationships/image" Target="../media/image28.png"/><Relationship Id="rId3" Type="http://schemas.openxmlformats.org/officeDocument/2006/relationships/slideLayout" Target="../slideLayouts/slideLayout1.xml"/>
</Relationships>
</file>

<file path=ppt/slides/_rels/slide12.xml.rels><?xml version="1.0" encoding="UTF-8"?>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0.png"/><Relationship Id="rId3" Type="http://schemas.openxmlformats.org/officeDocument/2006/relationships/image" Target="../media/image31.png"/><Relationship Id="rId4" Type="http://schemas.openxmlformats.org/officeDocument/2006/relationships/image" Target="../media/image32.png"/><Relationship Id="rId5" Type="http://schemas.openxmlformats.org/officeDocument/2006/relationships/slideLayout" Target="../slideLayouts/slideLayout1.xml"/>
</Relationships>
</file>

<file path=ppt/slides/_rels/slide13.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4.xml.rels><?xml version="1.0" encoding="UTF-8"?>
<Relationships xmlns="http://schemas.openxmlformats.org/package/2006/relationships"><Relationship Id="rId1" Type="http://schemas.openxmlformats.org/officeDocument/2006/relationships/image" Target="../media/image33.png"/><Relationship Id="rId2" Type="http://schemas.openxmlformats.org/officeDocument/2006/relationships/image" Target="../media/image34.png"/><Relationship Id="rId3" Type="http://schemas.openxmlformats.org/officeDocument/2006/relationships/image" Target="../media/image35.png"/><Relationship Id="rId4" Type="http://schemas.openxmlformats.org/officeDocument/2006/relationships/image" Target="../media/image36.png"/><Relationship Id="rId5" Type="http://schemas.openxmlformats.org/officeDocument/2006/relationships/image" Target="../media/image37.png"/><Relationship Id="rId6" Type="http://schemas.openxmlformats.org/officeDocument/2006/relationships/image" Target="../media/image38.png"/><Relationship Id="rId7" Type="http://schemas.openxmlformats.org/officeDocument/2006/relationships/image" Target="../media/image39.png"/><Relationship Id="rId8" Type="http://schemas.openxmlformats.org/officeDocument/2006/relationships/slideLayout" Target="../slideLayouts/slideLayout1.xml"/>
</Relationships>
</file>

<file path=ppt/slides/_rels/slide2.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image" Target="../media/image7.png"/><Relationship Id="rId3" Type="http://schemas.openxmlformats.org/officeDocument/2006/relationships/slideLayout" Target="../slideLayouts/slideLayout1.xml"/>
</Relationships>
</file>

<file path=ppt/slides/_rels/slide3.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image" Target="../media/image9.png"/><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12.png"/><Relationship Id="rId6" Type="http://schemas.openxmlformats.org/officeDocument/2006/relationships/slideLayout" Target="../slideLayouts/slideLayout1.xml"/>
</Relationships>
</file>

<file path=ppt/slides/_rels/slide4.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image" Target="../media/image14.png"/><Relationship Id="rId3" Type="http://schemas.openxmlformats.org/officeDocument/2006/relationships/image" Target="../media/image15.png"/><Relationship Id="rId4" Type="http://schemas.openxmlformats.org/officeDocument/2006/relationships/slideLayout" Target="../slideLayouts/slideLayout1.xml"/>
</Relationships>
</file>

<file path=ppt/slides/_rels/slide5.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image" Target="../media/image17.png"/><Relationship Id="rId3" Type="http://schemas.openxmlformats.org/officeDocument/2006/relationships/image" Target="../media/image18.png"/><Relationship Id="rId4" Type="http://schemas.openxmlformats.org/officeDocument/2006/relationships/slideLayout" Target="../slideLayouts/slideLayout1.xml"/>
</Relationships>
</file>

<file path=ppt/slides/_rels/slide6.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slideLayout" Target="../slideLayouts/slideLayout1.xml"/>
</Relationships>
</file>

<file path=ppt/slides/_rels/slide7.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slideLayout" Target="../slideLayouts/slideLayout1.xml"/>
</Relationships>
</file>

<file path=ppt/slides/_rels/slide8.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hyperlink" Target="https://data.humdata.org/" TargetMode="External"/><Relationship Id="rId4" Type="http://schemas.openxmlformats.org/officeDocument/2006/relationships/hyperlink" Target="https://dataviz.vam.wfp.org/seasonal_explorer/rainfall_vegetation/visualizations" TargetMode="External"/><Relationship Id="rId5" Type="http://schemas.openxmlformats.org/officeDocument/2006/relationships/hyperlink" Target="https://acleddata.com/data-export-tool/" TargetMode="External"/><Relationship Id="rId6" Type="http://schemas.openxmlformats.org/officeDocument/2006/relationships/slideLayout" Target="../slideLayouts/slideLayout1.xml"/>
</Relationships>
</file>

<file path=ppt/slides/_rels/slide9.xml.rels><?xml version="1.0" encoding="UTF-8"?>
<Relationships xmlns="http://schemas.openxmlformats.org/package/2006/relationships"><Relationship Id="rId1" Type="http://schemas.openxmlformats.org/officeDocument/2006/relationships/image" Target="../media/image23.gif"/><Relationship Id="rId2" Type="http://schemas.openxmlformats.org/officeDocument/2006/relationships/slideLayout" Target="../slideLayouts/slideLayout1.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1" name="Immagine 3" descr=""/>
          <p:cNvPicPr/>
          <p:nvPr/>
        </p:nvPicPr>
        <p:blipFill>
          <a:blip r:embed="rId1"/>
          <a:stretch/>
        </p:blipFill>
        <p:spPr>
          <a:xfrm>
            <a:off x="1069560" y="565560"/>
            <a:ext cx="2413800" cy="626400"/>
          </a:xfrm>
          <a:prstGeom prst="rect">
            <a:avLst/>
          </a:prstGeom>
          <a:ln w="0">
            <a:noFill/>
          </a:ln>
        </p:spPr>
      </p:pic>
      <p:sp>
        <p:nvSpPr>
          <p:cNvPr id="42" name="CustomShape 1"/>
          <p:cNvSpPr/>
          <p:nvPr/>
        </p:nvSpPr>
        <p:spPr>
          <a:xfrm>
            <a:off x="939240" y="2232360"/>
            <a:ext cx="10929960" cy="3998880"/>
          </a:xfrm>
          <a:prstGeom prst="rect">
            <a:avLst/>
          </a:prstGeom>
          <a:noFill/>
          <a:ln w="0">
            <a:noFill/>
          </a:ln>
        </p:spPr>
        <p:style>
          <a:lnRef idx="0"/>
          <a:fillRef idx="0"/>
          <a:effectRef idx="0"/>
          <a:fontRef idx="minor"/>
        </p:style>
        <p:txBody>
          <a:bodyPr lIns="90000" rIns="90000" tIns="91440" bIns="91440" anchor="ctr">
            <a:noAutofit/>
          </a:bodyPr>
          <a:p>
            <a:pPr>
              <a:lnSpc>
                <a:spcPct val="100000"/>
              </a:lnSpc>
              <a:tabLst>
                <a:tab algn="l" pos="0"/>
              </a:tabLst>
            </a:pPr>
            <a:r>
              <a:rPr b="1" lang="it-IT" sz="4800" spc="-1" strike="noStrike">
                <a:solidFill>
                  <a:srgbClr val="34347d"/>
                </a:solidFill>
                <a:latin typeface="Arial"/>
                <a:ea typeface="Nixie One"/>
              </a:rPr>
              <a:t>Using Machine Learning to forecast food insecurity in Yemen and Syria</a:t>
            </a:r>
            <a:endParaRPr b="0" lang="it-IT" sz="4800" spc="-1" strike="noStrike">
              <a:latin typeface="Arial"/>
            </a:endParaRPr>
          </a:p>
          <a:p>
            <a:pPr>
              <a:lnSpc>
                <a:spcPct val="100000"/>
              </a:lnSpc>
              <a:tabLst>
                <a:tab algn="l" pos="0"/>
              </a:tabLst>
            </a:pPr>
            <a:r>
              <a:rPr b="0" lang="en" sz="4000" spc="-1" strike="noStrike">
                <a:solidFill>
                  <a:srgbClr val="34347d"/>
                </a:solidFill>
                <a:latin typeface="Arial"/>
                <a:ea typeface="Nixie One"/>
              </a:rPr>
              <a:t>ISI-WFP</a:t>
            </a:r>
            <a:endParaRPr b="0" lang="it-IT" sz="4000" spc="-1" strike="noStrike">
              <a:latin typeface="Arial"/>
            </a:endParaRPr>
          </a:p>
          <a:p>
            <a:pPr>
              <a:lnSpc>
                <a:spcPct val="100000"/>
              </a:lnSpc>
              <a:tabLst>
                <a:tab algn="l" pos="0"/>
              </a:tabLst>
            </a:pPr>
            <a:endParaRPr b="0" lang="it-IT" sz="4000" spc="-1" strike="noStrike">
              <a:latin typeface="Arial"/>
            </a:endParaRPr>
          </a:p>
          <a:p>
            <a:pPr>
              <a:lnSpc>
                <a:spcPct val="100000"/>
              </a:lnSpc>
              <a:tabLst>
                <a:tab algn="l" pos="0"/>
              </a:tabLst>
            </a:pPr>
            <a:endParaRPr b="0" lang="it-IT" sz="4000" spc="-1" strike="noStrike">
              <a:latin typeface="Arial"/>
            </a:endParaRPr>
          </a:p>
          <a:p>
            <a:pPr>
              <a:lnSpc>
                <a:spcPct val="100000"/>
              </a:lnSpc>
              <a:tabLst>
                <a:tab algn="l" pos="0"/>
              </a:tabLst>
            </a:pPr>
            <a:r>
              <a:rPr b="0" lang="it-IT" sz="2800" spc="-1" strike="noStrike">
                <a:solidFill>
                  <a:srgbClr val="34347d"/>
                </a:solidFill>
                <a:latin typeface="Arial"/>
                <a:ea typeface="Nixie One"/>
              </a:rPr>
              <a:t>Pietro Foini, Elisa Omodei, Daniela Paolotti, Michele Tizzoni</a:t>
            </a:r>
            <a:endParaRPr b="0" lang="it-IT" sz="2800" spc="-1" strike="noStrike">
              <a:latin typeface="Arial"/>
            </a:endParaRPr>
          </a:p>
          <a:p>
            <a:pPr>
              <a:lnSpc>
                <a:spcPct val="100000"/>
              </a:lnSpc>
              <a:tabLst>
                <a:tab algn="l" pos="0"/>
              </a:tabLst>
            </a:pPr>
            <a:endParaRPr b="0" lang="it-IT" sz="2800" spc="-1" strike="noStrike">
              <a:latin typeface="Arial"/>
            </a:endParaRPr>
          </a:p>
        </p:txBody>
      </p:sp>
      <p:pic>
        <p:nvPicPr>
          <p:cNvPr id="43" name="Immagine 2" descr=""/>
          <p:cNvPicPr/>
          <p:nvPr/>
        </p:nvPicPr>
        <p:blipFill>
          <a:blip r:embed="rId2"/>
          <a:stretch/>
        </p:blipFill>
        <p:spPr>
          <a:xfrm>
            <a:off x="9948240" y="308520"/>
            <a:ext cx="1315800" cy="1140120"/>
          </a:xfrm>
          <a:prstGeom prst="rect">
            <a:avLst/>
          </a:prstGeom>
          <a:ln w="0">
            <a:noFill/>
          </a:ln>
        </p:spPr>
      </p:pic>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1" name="CustomShape 1"/>
          <p:cNvSpPr/>
          <p:nvPr/>
        </p:nvSpPr>
        <p:spPr>
          <a:xfrm>
            <a:off x="540000" y="360000"/>
            <a:ext cx="11338560" cy="1258560"/>
          </a:xfrm>
          <a:prstGeom prst="rect">
            <a:avLst/>
          </a:prstGeom>
          <a:solidFill>
            <a:srgbClr val="ffffff"/>
          </a:solidFill>
          <a:ln w="0">
            <a:solidFill>
              <a:srgbClr val="ffffff"/>
            </a:solidFill>
          </a:ln>
        </p:spPr>
        <p:style>
          <a:lnRef idx="0"/>
          <a:fillRef idx="0"/>
          <a:effectRef idx="0"/>
          <a:fontRef idx="minor"/>
        </p:style>
      </p:sp>
      <p:sp>
        <p:nvSpPr>
          <p:cNvPr id="132" name="CustomShape 2"/>
          <p:cNvSpPr/>
          <p:nvPr/>
        </p:nvSpPr>
        <p:spPr>
          <a:xfrm>
            <a:off x="694440" y="639000"/>
            <a:ext cx="10824480" cy="655920"/>
          </a:xfrm>
          <a:prstGeom prst="rect">
            <a:avLst/>
          </a:prstGeom>
          <a:noFill/>
          <a:ln w="0">
            <a:noFill/>
          </a:ln>
        </p:spPr>
        <p:style>
          <a:lnRef idx="0"/>
          <a:fillRef idx="0"/>
          <a:effectRef idx="0"/>
          <a:fontRef idx="minor"/>
        </p:style>
        <p:txBody>
          <a:bodyPr lIns="90000" rIns="90000" tIns="45000" bIns="45000">
            <a:noAutofit/>
          </a:bodyPr>
          <a:p>
            <a:pPr>
              <a:lnSpc>
                <a:spcPct val="100000"/>
              </a:lnSpc>
            </a:pPr>
            <a:r>
              <a:rPr b="0" lang="en-US" sz="2000" spc="-1" strike="noStrike">
                <a:solidFill>
                  <a:srgbClr val="24292e"/>
                </a:solidFill>
                <a:latin typeface="Arial"/>
                <a:ea typeface="DejaVu Sans"/>
              </a:rPr>
              <a:t>We train the model to learn the food insecurity histories of the provinces of Yemen and Syria countries:</a:t>
            </a:r>
            <a:endParaRPr b="0" lang="it-IT" sz="2000" spc="-1" strike="noStrike">
              <a:latin typeface="Arial"/>
            </a:endParaRPr>
          </a:p>
        </p:txBody>
      </p:sp>
      <p:pic>
        <p:nvPicPr>
          <p:cNvPr id="133" name="" descr=""/>
          <p:cNvPicPr/>
          <p:nvPr/>
        </p:nvPicPr>
        <p:blipFill>
          <a:blip r:embed="rId1"/>
          <a:stretch/>
        </p:blipFill>
        <p:spPr>
          <a:xfrm>
            <a:off x="4824000" y="2160000"/>
            <a:ext cx="2427840" cy="1979640"/>
          </a:xfrm>
          <a:prstGeom prst="rect">
            <a:avLst/>
          </a:prstGeom>
          <a:ln w="0">
            <a:noFill/>
          </a:ln>
        </p:spPr>
      </p:pic>
      <p:sp>
        <p:nvSpPr>
          <p:cNvPr id="134" name="CustomShape 3"/>
          <p:cNvSpPr/>
          <p:nvPr/>
        </p:nvSpPr>
        <p:spPr>
          <a:xfrm rot="16228800">
            <a:off x="4046760" y="2824560"/>
            <a:ext cx="538560" cy="646920"/>
          </a:xfrm>
          <a:custGeom>
            <a:avLst/>
            <a:gdLst/>
            <a:ahLst/>
            <a:rect l="l" t="t" r="r" b="b"/>
            <a:pathLst>
              <a:path w="1502" h="1102">
                <a:moveTo>
                  <a:pt x="375" y="0"/>
                </a:moveTo>
                <a:lnTo>
                  <a:pt x="375" y="825"/>
                </a:lnTo>
                <a:lnTo>
                  <a:pt x="0" y="825"/>
                </a:lnTo>
                <a:lnTo>
                  <a:pt x="750" y="1101"/>
                </a:lnTo>
                <a:lnTo>
                  <a:pt x="1501" y="825"/>
                </a:lnTo>
                <a:lnTo>
                  <a:pt x="1125" y="825"/>
                </a:lnTo>
                <a:lnTo>
                  <a:pt x="1125" y="0"/>
                </a:lnTo>
                <a:lnTo>
                  <a:pt x="375" y="0"/>
                </a:lnTo>
              </a:path>
            </a:pathLst>
          </a:custGeom>
          <a:solidFill>
            <a:srgbClr val="ffffff"/>
          </a:solidFill>
          <a:ln w="19080">
            <a:solidFill>
              <a:srgbClr val="000000"/>
            </a:solidFill>
            <a:round/>
          </a:ln>
        </p:spPr>
        <p:style>
          <a:lnRef idx="0"/>
          <a:fillRef idx="0"/>
          <a:effectRef idx="0"/>
          <a:fontRef idx="minor"/>
        </p:style>
      </p:sp>
      <p:sp>
        <p:nvSpPr>
          <p:cNvPr id="135" name="CustomShape 4"/>
          <p:cNvSpPr/>
          <p:nvPr/>
        </p:nvSpPr>
        <p:spPr>
          <a:xfrm rot="16228800">
            <a:off x="7466040" y="2826360"/>
            <a:ext cx="538560" cy="646920"/>
          </a:xfrm>
          <a:custGeom>
            <a:avLst/>
            <a:gdLst/>
            <a:ahLst/>
            <a:rect l="l" t="t" r="r" b="b"/>
            <a:pathLst>
              <a:path w="1502" h="1102">
                <a:moveTo>
                  <a:pt x="375" y="0"/>
                </a:moveTo>
                <a:lnTo>
                  <a:pt x="375" y="825"/>
                </a:lnTo>
                <a:lnTo>
                  <a:pt x="0" y="825"/>
                </a:lnTo>
                <a:lnTo>
                  <a:pt x="750" y="1101"/>
                </a:lnTo>
                <a:lnTo>
                  <a:pt x="1501" y="825"/>
                </a:lnTo>
                <a:lnTo>
                  <a:pt x="1125" y="825"/>
                </a:lnTo>
                <a:lnTo>
                  <a:pt x="1125" y="0"/>
                </a:lnTo>
                <a:lnTo>
                  <a:pt x="375" y="0"/>
                </a:lnTo>
              </a:path>
            </a:pathLst>
          </a:custGeom>
          <a:solidFill>
            <a:srgbClr val="ffffff"/>
          </a:solidFill>
          <a:ln w="19080">
            <a:solidFill>
              <a:srgbClr val="000000"/>
            </a:solidFill>
            <a:round/>
          </a:ln>
        </p:spPr>
        <p:style>
          <a:lnRef idx="0"/>
          <a:fillRef idx="0"/>
          <a:effectRef idx="0"/>
          <a:fontRef idx="minor"/>
        </p:style>
      </p:sp>
      <p:sp>
        <p:nvSpPr>
          <p:cNvPr id="136" name="CustomShape 5"/>
          <p:cNvSpPr/>
          <p:nvPr/>
        </p:nvSpPr>
        <p:spPr>
          <a:xfrm>
            <a:off x="1980000" y="1749960"/>
            <a:ext cx="1902600" cy="655920"/>
          </a:xfrm>
          <a:prstGeom prst="rect">
            <a:avLst/>
          </a:prstGeom>
          <a:noFill/>
          <a:ln w="0">
            <a:noFill/>
          </a:ln>
        </p:spPr>
        <p:style>
          <a:lnRef idx="0"/>
          <a:fillRef idx="0"/>
          <a:effectRef idx="0"/>
          <a:fontRef idx="minor"/>
        </p:style>
        <p:txBody>
          <a:bodyPr lIns="90000" rIns="90000" tIns="45000" bIns="45000">
            <a:noAutofit/>
          </a:bodyPr>
          <a:p>
            <a:pPr>
              <a:lnSpc>
                <a:spcPct val="100000"/>
              </a:lnSpc>
            </a:pPr>
            <a:r>
              <a:rPr b="1" lang="en-US" sz="2000" spc="-1" strike="noStrike">
                <a:solidFill>
                  <a:srgbClr val="34347d"/>
                </a:solidFill>
                <a:latin typeface="Arial"/>
                <a:ea typeface="DejaVu Sans"/>
              </a:rPr>
              <a:t>XGBoost</a:t>
            </a:r>
            <a:endParaRPr b="0" lang="it-IT" sz="2000" spc="-1" strike="noStrike">
              <a:latin typeface="Arial"/>
            </a:endParaRPr>
          </a:p>
        </p:txBody>
      </p:sp>
      <p:sp>
        <p:nvSpPr>
          <p:cNvPr id="137" name="CustomShape 6"/>
          <p:cNvSpPr/>
          <p:nvPr/>
        </p:nvSpPr>
        <p:spPr>
          <a:xfrm>
            <a:off x="2880000" y="5023080"/>
            <a:ext cx="6478920" cy="2535840"/>
          </a:xfrm>
          <a:prstGeom prst="rect">
            <a:avLst/>
          </a:prstGeom>
          <a:noFill/>
          <a:ln w="0">
            <a:noFill/>
          </a:ln>
        </p:spPr>
        <p:style>
          <a:lnRef idx="0"/>
          <a:fillRef idx="0"/>
          <a:effectRef idx="0"/>
          <a:fontRef idx="minor"/>
        </p:style>
        <p:txBody>
          <a:bodyPr lIns="90000" rIns="90000" tIns="45000" bIns="45000">
            <a:noAutofit/>
          </a:bodyPr>
          <a:p>
            <a:pPr algn="ctr">
              <a:lnSpc>
                <a:spcPct val="100000"/>
              </a:lnSpc>
            </a:pPr>
            <a:r>
              <a:rPr b="0" lang="en-US" sz="3200" spc="-1" strike="noStrike">
                <a:solidFill>
                  <a:srgbClr val="24292e"/>
                </a:solidFill>
                <a:latin typeface="Arial"/>
                <a:ea typeface="DejaVu Sans"/>
              </a:rPr>
              <a:t>Finally, we can predict 30 days ahead in the future!</a:t>
            </a:r>
            <a:endParaRPr b="0" lang="it-IT" sz="3200" spc="-1" strike="noStrike">
              <a:latin typeface="Arial"/>
            </a:endParaRPr>
          </a:p>
        </p:txBody>
      </p:sp>
      <p:sp>
        <p:nvSpPr>
          <p:cNvPr id="138" name="CustomShape 7"/>
          <p:cNvSpPr/>
          <p:nvPr/>
        </p:nvSpPr>
        <p:spPr>
          <a:xfrm>
            <a:off x="5688000" y="1849680"/>
            <a:ext cx="1258920" cy="345240"/>
          </a:xfrm>
          <a:prstGeom prst="rect">
            <a:avLst/>
          </a:prstGeom>
          <a:noFill/>
          <a:ln w="0">
            <a:noFill/>
          </a:ln>
        </p:spPr>
        <p:style>
          <a:lnRef idx="0"/>
          <a:fillRef idx="0"/>
          <a:effectRef idx="0"/>
          <a:fontRef idx="minor"/>
        </p:style>
        <p:txBody>
          <a:bodyPr lIns="90000" rIns="90000" tIns="45000" bIns="45000">
            <a:noAutofit/>
          </a:bodyPr>
          <a:p>
            <a:pPr>
              <a:lnSpc>
                <a:spcPct val="100000"/>
              </a:lnSpc>
            </a:pPr>
            <a:r>
              <a:rPr b="0" lang="it-IT" sz="1800" spc="-1" strike="noStrike">
                <a:solidFill>
                  <a:srgbClr val="000000"/>
                </a:solidFill>
                <a:latin typeface="Arial"/>
                <a:ea typeface="DejaVu Sans"/>
              </a:rPr>
              <a:t>Data</a:t>
            </a:r>
            <a:endParaRPr b="0" lang="it-IT" sz="1800" spc="-1" strike="noStrike">
              <a:latin typeface="Arial"/>
            </a:endParaRPr>
          </a:p>
        </p:txBody>
      </p:sp>
      <p:pic>
        <p:nvPicPr>
          <p:cNvPr id="139" name="" descr=""/>
          <p:cNvPicPr/>
          <p:nvPr/>
        </p:nvPicPr>
        <p:blipFill>
          <a:blip r:embed="rId2"/>
          <a:stretch/>
        </p:blipFill>
        <p:spPr>
          <a:xfrm>
            <a:off x="1440000" y="2160000"/>
            <a:ext cx="2184120" cy="2211840"/>
          </a:xfrm>
          <a:prstGeom prst="rect">
            <a:avLst/>
          </a:prstGeom>
          <a:ln w="0">
            <a:noFill/>
          </a:ln>
        </p:spPr>
      </p:pic>
      <p:pic>
        <p:nvPicPr>
          <p:cNvPr id="140" name="" descr=""/>
          <p:cNvPicPr/>
          <p:nvPr/>
        </p:nvPicPr>
        <p:blipFill>
          <a:blip r:embed="rId3"/>
          <a:stretch/>
        </p:blipFill>
        <p:spPr>
          <a:xfrm>
            <a:off x="8136000" y="2088000"/>
            <a:ext cx="2519640" cy="2253240"/>
          </a:xfrm>
          <a:prstGeom prst="rect">
            <a:avLst/>
          </a:prstGeom>
          <a:ln w="0">
            <a:noFill/>
          </a:ln>
        </p:spPr>
      </p:pic>
      <p:sp>
        <p:nvSpPr>
          <p:cNvPr id="141" name="CustomShape 8"/>
          <p:cNvSpPr/>
          <p:nvPr/>
        </p:nvSpPr>
        <p:spPr>
          <a:xfrm>
            <a:off x="8136000" y="1755000"/>
            <a:ext cx="2730600" cy="655920"/>
          </a:xfrm>
          <a:prstGeom prst="rect">
            <a:avLst/>
          </a:prstGeom>
          <a:noFill/>
          <a:ln w="0">
            <a:noFill/>
          </a:ln>
        </p:spPr>
        <p:style>
          <a:lnRef idx="0"/>
          <a:fillRef idx="0"/>
          <a:effectRef idx="0"/>
          <a:fontRef idx="minor"/>
        </p:style>
        <p:txBody>
          <a:bodyPr lIns="90000" rIns="90000" tIns="45000" bIns="45000">
            <a:noAutofit/>
          </a:bodyPr>
          <a:p>
            <a:pPr algn="ctr">
              <a:lnSpc>
                <a:spcPct val="100000"/>
              </a:lnSpc>
            </a:pPr>
            <a:r>
              <a:rPr b="1" lang="en-US" sz="2000" spc="-1" strike="noStrike">
                <a:solidFill>
                  <a:srgbClr val="34347d"/>
                </a:solidFill>
                <a:latin typeface="Arial"/>
                <a:ea typeface="DejaVu Sans"/>
              </a:rPr>
              <a:t>Trained XGBoost</a:t>
            </a:r>
            <a:endParaRPr b="0" lang="it-IT" sz="2000" spc="-1" strike="noStrike">
              <a:latin typeface="Arial"/>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2" name="CustomShape 1"/>
          <p:cNvSpPr/>
          <p:nvPr/>
        </p:nvSpPr>
        <p:spPr>
          <a:xfrm>
            <a:off x="540000" y="360000"/>
            <a:ext cx="11338560" cy="1258560"/>
          </a:xfrm>
          <a:prstGeom prst="rect">
            <a:avLst/>
          </a:prstGeom>
          <a:solidFill>
            <a:srgbClr val="ffffff"/>
          </a:solidFill>
          <a:ln w="0">
            <a:solidFill>
              <a:srgbClr val="ffffff"/>
            </a:solidFill>
          </a:ln>
        </p:spPr>
        <p:style>
          <a:lnRef idx="0"/>
          <a:fillRef idx="0"/>
          <a:effectRef idx="0"/>
          <a:fontRef idx="minor"/>
        </p:style>
      </p:sp>
      <p:sp>
        <p:nvSpPr>
          <p:cNvPr id="143" name="CustomShape 2"/>
          <p:cNvSpPr/>
          <p:nvPr/>
        </p:nvSpPr>
        <p:spPr>
          <a:xfrm>
            <a:off x="232920" y="468000"/>
            <a:ext cx="6389640" cy="656280"/>
          </a:xfrm>
          <a:prstGeom prst="rect">
            <a:avLst/>
          </a:prstGeom>
          <a:noFill/>
          <a:ln w="0">
            <a:noFill/>
          </a:ln>
        </p:spPr>
        <p:style>
          <a:lnRef idx="0"/>
          <a:fillRef idx="0"/>
          <a:effectRef idx="0"/>
          <a:fontRef idx="minor"/>
        </p:style>
        <p:txBody>
          <a:bodyPr lIns="90000" rIns="90000" tIns="45000" bIns="45000">
            <a:noAutofit/>
          </a:bodyPr>
          <a:p>
            <a:pPr>
              <a:lnSpc>
                <a:spcPct val="100000"/>
              </a:lnSpc>
            </a:pPr>
            <a:r>
              <a:rPr b="1" lang="en" sz="4000" spc="-1" strike="noStrike">
                <a:solidFill>
                  <a:srgbClr val="34347d"/>
                </a:solidFill>
                <a:latin typeface="Arial"/>
                <a:ea typeface="Nixie One"/>
              </a:rPr>
              <a:t>Results</a:t>
            </a:r>
            <a:endParaRPr b="0" lang="it-IT" sz="4000" spc="-1" strike="noStrike">
              <a:latin typeface="Arial"/>
            </a:endParaRPr>
          </a:p>
        </p:txBody>
      </p:sp>
      <p:sp>
        <p:nvSpPr>
          <p:cNvPr id="144" name="CustomShape 3"/>
          <p:cNvSpPr/>
          <p:nvPr/>
        </p:nvSpPr>
        <p:spPr>
          <a:xfrm>
            <a:off x="1440000" y="1450440"/>
            <a:ext cx="9899640" cy="1789200"/>
          </a:xfrm>
          <a:prstGeom prst="rect">
            <a:avLst/>
          </a:prstGeom>
          <a:noFill/>
          <a:ln w="0">
            <a:noFill/>
          </a:ln>
        </p:spPr>
        <p:style>
          <a:lnRef idx="0"/>
          <a:fillRef idx="0"/>
          <a:effectRef idx="0"/>
          <a:fontRef idx="minor"/>
        </p:style>
        <p:txBody>
          <a:bodyPr lIns="90000" rIns="90000" tIns="45000" bIns="45000">
            <a:noAutofit/>
          </a:bodyPr>
          <a:p>
            <a:pPr>
              <a:lnSpc>
                <a:spcPct val="100000"/>
              </a:lnSpc>
            </a:pPr>
            <a:r>
              <a:rPr b="0" lang="en-US" sz="2000" spc="-1" strike="noStrike">
                <a:solidFill>
                  <a:srgbClr val="24292e"/>
                </a:solidFill>
                <a:latin typeface="Arial"/>
                <a:ea typeface="DejaVu Sans"/>
              </a:rPr>
              <a:t>We compute the overall loss (</a:t>
            </a:r>
            <a:r>
              <a:rPr b="1" lang="en-US" sz="2000" spc="-1" strike="noStrike">
                <a:solidFill>
                  <a:srgbClr val="24292e"/>
                </a:solidFill>
                <a:latin typeface="Arial"/>
                <a:ea typeface="DejaVu Sans"/>
              </a:rPr>
              <a:t>mean squared error</a:t>
            </a:r>
            <a:r>
              <a:rPr b="0" lang="en-US" sz="2000" spc="-1" strike="noStrike">
                <a:solidFill>
                  <a:srgbClr val="24292e"/>
                </a:solidFill>
                <a:latin typeface="Arial"/>
                <a:ea typeface="DejaVu Sans"/>
              </a:rPr>
              <a:t>) over all the provinces:</a:t>
            </a:r>
            <a:endParaRPr b="0" lang="it-IT" sz="2000" spc="-1" strike="noStrike">
              <a:latin typeface="Arial"/>
            </a:endParaRPr>
          </a:p>
        </p:txBody>
      </p:sp>
      <p:pic>
        <p:nvPicPr>
          <p:cNvPr id="145" name="" descr=""/>
          <p:cNvPicPr/>
          <p:nvPr/>
        </p:nvPicPr>
        <p:blipFill>
          <a:blip r:embed="rId1"/>
          <a:stretch/>
        </p:blipFill>
        <p:spPr>
          <a:xfrm>
            <a:off x="252000" y="3636000"/>
            <a:ext cx="5938920" cy="3059640"/>
          </a:xfrm>
          <a:prstGeom prst="rect">
            <a:avLst/>
          </a:prstGeom>
          <a:ln w="0">
            <a:noFill/>
          </a:ln>
        </p:spPr>
      </p:pic>
      <p:pic>
        <p:nvPicPr>
          <p:cNvPr id="146" name="" descr=""/>
          <p:cNvPicPr/>
          <p:nvPr/>
        </p:nvPicPr>
        <p:blipFill>
          <a:blip r:embed="rId2"/>
          <a:stretch/>
        </p:blipFill>
        <p:spPr>
          <a:xfrm>
            <a:off x="6144840" y="3780000"/>
            <a:ext cx="5938920" cy="2781000"/>
          </a:xfrm>
          <a:prstGeom prst="rect">
            <a:avLst/>
          </a:prstGeom>
          <a:ln w="0">
            <a:noFill/>
          </a:ln>
        </p:spPr>
      </p:pic>
      <p:sp>
        <p:nvSpPr>
          <p:cNvPr id="147" name="CustomShape 4"/>
          <p:cNvSpPr/>
          <p:nvPr/>
        </p:nvSpPr>
        <p:spPr>
          <a:xfrm>
            <a:off x="3960000" y="1800000"/>
            <a:ext cx="538920" cy="345240"/>
          </a:xfrm>
          <a:prstGeom prst="rect">
            <a:avLst/>
          </a:prstGeom>
          <a:noFill/>
          <a:ln w="0">
            <a:noFill/>
          </a:ln>
        </p:spPr>
        <p:style>
          <a:lnRef idx="0"/>
          <a:fillRef idx="0"/>
          <a:effectRef idx="0"/>
          <a:fontRef idx="minor"/>
        </p:style>
      </p:sp>
      <p:sp>
        <p:nvSpPr>
          <p:cNvPr id="148" name="CustomShape 5"/>
          <p:cNvSpPr/>
          <p:nvPr/>
        </p:nvSpPr>
        <p:spPr>
          <a:xfrm>
            <a:off x="2880000" y="3824280"/>
            <a:ext cx="3239280" cy="315360"/>
          </a:xfrm>
          <a:prstGeom prst="rect">
            <a:avLst/>
          </a:prstGeom>
          <a:noFill/>
          <a:ln w="0">
            <a:noFill/>
          </a:ln>
        </p:spPr>
        <p:style>
          <a:lnRef idx="0"/>
          <a:fillRef idx="0"/>
          <a:effectRef idx="0"/>
          <a:fontRef idx="minor"/>
        </p:style>
        <p:txBody>
          <a:bodyPr lIns="90000" rIns="90000" tIns="45000" bIns="45000">
            <a:noAutofit/>
          </a:bodyPr>
          <a:p>
            <a:pPr>
              <a:lnSpc>
                <a:spcPct val="100000"/>
              </a:lnSpc>
            </a:pPr>
            <a:r>
              <a:rPr b="0" lang="it-IT" sz="1600" spc="-1" strike="noStrike">
                <a:solidFill>
                  <a:srgbClr val="000000"/>
                </a:solidFill>
                <a:latin typeface="Arial"/>
                <a:ea typeface="DejaVu Sans"/>
              </a:rPr>
              <a:t>Yemen</a:t>
            </a:r>
            <a:endParaRPr b="0" lang="it-IT" sz="1600" spc="-1" strike="noStrike">
              <a:latin typeface="Arial"/>
            </a:endParaRPr>
          </a:p>
        </p:txBody>
      </p:sp>
      <p:sp>
        <p:nvSpPr>
          <p:cNvPr id="149" name="CustomShape 6"/>
          <p:cNvSpPr/>
          <p:nvPr/>
        </p:nvSpPr>
        <p:spPr>
          <a:xfrm>
            <a:off x="9000000" y="3843720"/>
            <a:ext cx="805320" cy="439920"/>
          </a:xfrm>
          <a:prstGeom prst="rect">
            <a:avLst/>
          </a:prstGeom>
          <a:noFill/>
          <a:ln w="0">
            <a:noFill/>
          </a:ln>
        </p:spPr>
        <p:style>
          <a:lnRef idx="0"/>
          <a:fillRef idx="0"/>
          <a:effectRef idx="0"/>
          <a:fontRef idx="minor"/>
        </p:style>
        <p:txBody>
          <a:bodyPr lIns="90000" rIns="90000" tIns="45000" bIns="45000">
            <a:noAutofit/>
          </a:bodyPr>
          <a:p>
            <a:pPr>
              <a:lnSpc>
                <a:spcPct val="100000"/>
              </a:lnSpc>
            </a:pPr>
            <a:r>
              <a:rPr b="0" lang="it-IT" sz="1600" spc="-1" strike="noStrike">
                <a:latin typeface="Arial"/>
              </a:rPr>
              <a:t>Syria</a:t>
            </a:r>
            <a:endParaRPr b="0" lang="it-IT" sz="1600" spc="-1" strike="noStrike">
              <a:latin typeface="Arial"/>
            </a:endParaRPr>
          </a:p>
        </p:txBody>
      </p:sp>
      <p:graphicFrame>
        <p:nvGraphicFramePr>
          <p:cNvPr id="150" name="Table 7"/>
          <p:cNvGraphicFramePr/>
          <p:nvPr/>
        </p:nvGraphicFramePr>
        <p:xfrm>
          <a:off x="3644640" y="2226960"/>
          <a:ext cx="4586400" cy="1049400"/>
        </p:xfrm>
        <a:graphic>
          <a:graphicData uri="http://schemas.openxmlformats.org/drawingml/2006/table">
            <a:tbl>
              <a:tblPr/>
              <a:tblGrid>
                <a:gridCol w="1529280"/>
                <a:gridCol w="1529280"/>
                <a:gridCol w="1528200"/>
              </a:tblGrid>
              <a:tr h="349920">
                <a:tc>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gn="ctr">
                        <a:lnSpc>
                          <a:spcPct val="100000"/>
                        </a:lnSpc>
                      </a:pPr>
                      <a:r>
                        <a:rPr b="1" lang="it-IT" sz="1800" spc="-1" strike="noStrike">
                          <a:latin typeface="Arial"/>
                        </a:rPr>
                        <a:t>Model</a:t>
                      </a:r>
                      <a:endParaRPr b="0" lang="it-IT"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gn="ctr">
                        <a:lnSpc>
                          <a:spcPct val="100000"/>
                        </a:lnSpc>
                      </a:pPr>
                      <a:r>
                        <a:rPr b="1" lang="it-IT" sz="1800" spc="-1" strike="noStrike">
                          <a:latin typeface="Arial"/>
                        </a:rPr>
                        <a:t>Naive</a:t>
                      </a:r>
                      <a:endParaRPr b="0" lang="it-IT"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349920">
                <a:tc>
                  <a:txBody>
                    <a:bodyPr lIns="90000" rIns="90000">
                      <a:noAutofit/>
                    </a:bodyPr>
                    <a:p>
                      <a:pPr>
                        <a:lnSpc>
                          <a:spcPct val="100000"/>
                        </a:lnSpc>
                      </a:pPr>
                      <a:r>
                        <a:rPr b="1" lang="it-IT" sz="1800" spc="-1" strike="noStrike">
                          <a:latin typeface="Arial"/>
                        </a:rPr>
                        <a:t>Syria</a:t>
                      </a:r>
                      <a:endParaRPr b="0" lang="it-IT"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gn="ctr">
                        <a:lnSpc>
                          <a:spcPct val="100000"/>
                        </a:lnSpc>
                      </a:pPr>
                      <a:r>
                        <a:rPr b="0" lang="it-IT" sz="1800" spc="-1" strike="noStrike">
                          <a:latin typeface="Arial"/>
                        </a:rPr>
                        <a:t>39.65</a:t>
                      </a:r>
                      <a:endParaRPr b="0" lang="it-IT"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gn="ctr">
                        <a:lnSpc>
                          <a:spcPct val="100000"/>
                        </a:lnSpc>
                      </a:pPr>
                      <a:r>
                        <a:rPr b="0" lang="it-IT" sz="1800" spc="-1" strike="noStrike">
                          <a:latin typeface="Arial"/>
                        </a:rPr>
                        <a:t>51.54</a:t>
                      </a:r>
                      <a:endParaRPr b="0" lang="it-IT"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349920">
                <a:tc>
                  <a:txBody>
                    <a:bodyPr lIns="90000" rIns="90000">
                      <a:noAutofit/>
                    </a:bodyPr>
                    <a:p>
                      <a:pPr>
                        <a:lnSpc>
                          <a:spcPct val="100000"/>
                        </a:lnSpc>
                      </a:pPr>
                      <a:r>
                        <a:rPr b="1" lang="it-IT" sz="1800" spc="-1" strike="noStrike">
                          <a:latin typeface="Arial"/>
                        </a:rPr>
                        <a:t>Yemen</a:t>
                      </a:r>
                      <a:endParaRPr b="0" lang="it-IT"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gn="ctr">
                        <a:lnSpc>
                          <a:spcPct val="100000"/>
                        </a:lnSpc>
                      </a:pPr>
                      <a:r>
                        <a:rPr b="0" lang="it-IT" sz="1800" spc="-1" strike="noStrike">
                          <a:latin typeface="Arial"/>
                        </a:rPr>
                        <a:t>19.99</a:t>
                      </a:r>
                      <a:endParaRPr b="0" lang="it-IT"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a:noAutofit/>
                    </a:bodyPr>
                    <a:p>
                      <a:pPr algn="ctr">
                        <a:lnSpc>
                          <a:spcPct val="100000"/>
                        </a:lnSpc>
                      </a:pPr>
                      <a:r>
                        <a:rPr b="0" lang="it-IT" sz="1800" spc="-1" strike="noStrike">
                          <a:latin typeface="Arial"/>
                        </a:rPr>
                        <a:t>26.05</a:t>
                      </a:r>
                      <a:endParaRPr b="0" lang="it-IT"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bl>
          </a:graphicData>
        </a:graphic>
      </p:graphicFrame>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1" name="CustomShape 1"/>
          <p:cNvSpPr/>
          <p:nvPr/>
        </p:nvSpPr>
        <p:spPr>
          <a:xfrm>
            <a:off x="549720" y="360000"/>
            <a:ext cx="11338560" cy="1258560"/>
          </a:xfrm>
          <a:prstGeom prst="rect">
            <a:avLst/>
          </a:prstGeom>
          <a:solidFill>
            <a:srgbClr val="ffffff"/>
          </a:solidFill>
          <a:ln w="0">
            <a:solidFill>
              <a:srgbClr val="ffffff"/>
            </a:solidFill>
          </a:ln>
        </p:spPr>
        <p:style>
          <a:lnRef idx="0"/>
          <a:fillRef idx="0"/>
          <a:effectRef idx="0"/>
          <a:fontRef idx="minor"/>
        </p:style>
      </p:sp>
      <p:sp>
        <p:nvSpPr>
          <p:cNvPr id="152" name="CustomShape 2"/>
          <p:cNvSpPr/>
          <p:nvPr/>
        </p:nvSpPr>
        <p:spPr>
          <a:xfrm>
            <a:off x="448920" y="324000"/>
            <a:ext cx="6389640" cy="656280"/>
          </a:xfrm>
          <a:prstGeom prst="rect">
            <a:avLst/>
          </a:prstGeom>
          <a:noFill/>
          <a:ln w="0">
            <a:noFill/>
          </a:ln>
        </p:spPr>
        <p:style>
          <a:lnRef idx="0"/>
          <a:fillRef idx="0"/>
          <a:effectRef idx="0"/>
          <a:fontRef idx="minor"/>
        </p:style>
        <p:txBody>
          <a:bodyPr lIns="90000" rIns="90000" tIns="45000" bIns="45000">
            <a:noAutofit/>
          </a:bodyPr>
          <a:p>
            <a:pPr>
              <a:lnSpc>
                <a:spcPct val="100000"/>
              </a:lnSpc>
            </a:pPr>
            <a:r>
              <a:rPr b="1" lang="en" sz="3200" spc="-1" strike="noStrike">
                <a:solidFill>
                  <a:srgbClr val="34347d"/>
                </a:solidFill>
                <a:latin typeface="Arial"/>
                <a:ea typeface="Nixie One"/>
              </a:rPr>
              <a:t>Some predictions:</a:t>
            </a:r>
            <a:endParaRPr b="0" lang="it-IT" sz="3200" spc="-1" strike="noStrike">
              <a:latin typeface="Arial"/>
            </a:endParaRPr>
          </a:p>
        </p:txBody>
      </p:sp>
      <p:pic>
        <p:nvPicPr>
          <p:cNvPr id="153" name="" descr=""/>
          <p:cNvPicPr/>
          <p:nvPr/>
        </p:nvPicPr>
        <p:blipFill>
          <a:blip r:embed="rId1"/>
          <a:stretch/>
        </p:blipFill>
        <p:spPr>
          <a:xfrm>
            <a:off x="5940000" y="1257840"/>
            <a:ext cx="5948280" cy="2342160"/>
          </a:xfrm>
          <a:prstGeom prst="rect">
            <a:avLst/>
          </a:prstGeom>
          <a:ln w="0">
            <a:noFill/>
          </a:ln>
        </p:spPr>
      </p:pic>
      <p:pic>
        <p:nvPicPr>
          <p:cNvPr id="154" name="" descr=""/>
          <p:cNvPicPr/>
          <p:nvPr/>
        </p:nvPicPr>
        <p:blipFill>
          <a:blip r:embed="rId2"/>
          <a:stretch/>
        </p:blipFill>
        <p:spPr>
          <a:xfrm>
            <a:off x="360000" y="1260000"/>
            <a:ext cx="5432760" cy="2340000"/>
          </a:xfrm>
          <a:prstGeom prst="rect">
            <a:avLst/>
          </a:prstGeom>
          <a:ln w="0">
            <a:noFill/>
          </a:ln>
        </p:spPr>
      </p:pic>
      <p:pic>
        <p:nvPicPr>
          <p:cNvPr id="155" name="" descr=""/>
          <p:cNvPicPr/>
          <p:nvPr/>
        </p:nvPicPr>
        <p:blipFill>
          <a:blip r:embed="rId3"/>
          <a:stretch/>
        </p:blipFill>
        <p:spPr>
          <a:xfrm>
            <a:off x="288000" y="3958200"/>
            <a:ext cx="5580000" cy="2413800"/>
          </a:xfrm>
          <a:prstGeom prst="rect">
            <a:avLst/>
          </a:prstGeom>
          <a:ln w="0">
            <a:noFill/>
          </a:ln>
        </p:spPr>
      </p:pic>
      <p:pic>
        <p:nvPicPr>
          <p:cNvPr id="156" name="" descr=""/>
          <p:cNvPicPr/>
          <p:nvPr/>
        </p:nvPicPr>
        <p:blipFill>
          <a:blip r:embed="rId4"/>
          <a:stretch/>
        </p:blipFill>
        <p:spPr>
          <a:xfrm>
            <a:off x="5984280" y="4032000"/>
            <a:ext cx="5931720" cy="2340000"/>
          </a:xfrm>
          <a:prstGeom prst="rect">
            <a:avLst/>
          </a:prstGeom>
          <a:ln w="0">
            <a:noFill/>
          </a:ln>
        </p:spPr>
      </p:pic>
      <p:sp>
        <p:nvSpPr>
          <p:cNvPr id="157" name="TextShape 3"/>
          <p:cNvSpPr txBox="1"/>
          <p:nvPr/>
        </p:nvSpPr>
        <p:spPr>
          <a:xfrm>
            <a:off x="2520000" y="1316520"/>
            <a:ext cx="3060000" cy="302040"/>
          </a:xfrm>
          <a:prstGeom prst="rect">
            <a:avLst/>
          </a:prstGeom>
          <a:noFill/>
          <a:ln w="0">
            <a:noFill/>
          </a:ln>
        </p:spPr>
        <p:txBody>
          <a:bodyPr lIns="90000" rIns="90000" tIns="45000" bIns="45000">
            <a:noAutofit/>
          </a:bodyPr>
          <a:p>
            <a:r>
              <a:rPr b="0" lang="it-IT" sz="1500" spc="-1" strike="noStrike">
                <a:latin typeface="Arial"/>
              </a:rPr>
              <a:t>Yemen - Sana’a</a:t>
            </a:r>
            <a:endParaRPr b="0" lang="it-IT" sz="1500" spc="-1" strike="noStrike">
              <a:latin typeface="Arial"/>
            </a:endParaRPr>
          </a:p>
        </p:txBody>
      </p:sp>
      <p:sp>
        <p:nvSpPr>
          <p:cNvPr id="158" name="TextShape 4"/>
          <p:cNvSpPr txBox="1"/>
          <p:nvPr/>
        </p:nvSpPr>
        <p:spPr>
          <a:xfrm>
            <a:off x="8352000" y="1316520"/>
            <a:ext cx="3060000" cy="302040"/>
          </a:xfrm>
          <a:prstGeom prst="rect">
            <a:avLst/>
          </a:prstGeom>
          <a:noFill/>
          <a:ln w="0">
            <a:noFill/>
          </a:ln>
        </p:spPr>
        <p:txBody>
          <a:bodyPr lIns="90000" rIns="90000" tIns="45000" bIns="45000">
            <a:noAutofit/>
          </a:bodyPr>
          <a:p>
            <a:r>
              <a:rPr b="0" lang="it-IT" sz="1500" spc="-1" strike="noStrike">
                <a:latin typeface="Arial"/>
              </a:rPr>
              <a:t>Yemen - Sana’a</a:t>
            </a:r>
            <a:endParaRPr b="0" lang="it-IT" sz="1500" spc="-1" strike="noStrike">
              <a:latin typeface="Arial"/>
            </a:endParaRPr>
          </a:p>
        </p:txBody>
      </p:sp>
      <p:sp>
        <p:nvSpPr>
          <p:cNvPr id="159" name="TextShape 5"/>
          <p:cNvSpPr txBox="1"/>
          <p:nvPr/>
        </p:nvSpPr>
        <p:spPr>
          <a:xfrm>
            <a:off x="2304000" y="4053960"/>
            <a:ext cx="3060000" cy="302040"/>
          </a:xfrm>
          <a:prstGeom prst="rect">
            <a:avLst/>
          </a:prstGeom>
          <a:noFill/>
          <a:ln w="0">
            <a:noFill/>
          </a:ln>
        </p:spPr>
        <p:txBody>
          <a:bodyPr lIns="90000" rIns="90000" tIns="45000" bIns="45000">
            <a:noAutofit/>
          </a:bodyPr>
          <a:p>
            <a:r>
              <a:rPr b="0" lang="it-IT" sz="1500" spc="-1" strike="noStrike">
                <a:latin typeface="Arial"/>
              </a:rPr>
              <a:t>Syria - Al-Hasakeh</a:t>
            </a:r>
            <a:endParaRPr b="0" lang="it-IT" sz="1500" spc="-1" strike="noStrike">
              <a:latin typeface="Arial"/>
            </a:endParaRPr>
          </a:p>
        </p:txBody>
      </p:sp>
      <p:sp>
        <p:nvSpPr>
          <p:cNvPr id="160" name="TextShape 6"/>
          <p:cNvSpPr txBox="1"/>
          <p:nvPr/>
        </p:nvSpPr>
        <p:spPr>
          <a:xfrm>
            <a:off x="8244000" y="4068000"/>
            <a:ext cx="3060000" cy="302040"/>
          </a:xfrm>
          <a:prstGeom prst="rect">
            <a:avLst/>
          </a:prstGeom>
          <a:noFill/>
          <a:ln w="0">
            <a:noFill/>
          </a:ln>
        </p:spPr>
        <p:txBody>
          <a:bodyPr lIns="90000" rIns="90000" tIns="45000" bIns="45000">
            <a:noAutofit/>
          </a:bodyPr>
          <a:p>
            <a:r>
              <a:rPr b="0" lang="it-IT" sz="1500" spc="-1" strike="noStrike">
                <a:latin typeface="Arial"/>
              </a:rPr>
              <a:t>Syria - Al-Hasakeh</a:t>
            </a:r>
            <a:endParaRPr b="0" lang="it-IT" sz="1500" spc="-1" strike="noStrike">
              <a:latin typeface="Arial"/>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1" name="CustomShape 1"/>
          <p:cNvSpPr/>
          <p:nvPr/>
        </p:nvSpPr>
        <p:spPr>
          <a:xfrm>
            <a:off x="540000" y="360000"/>
            <a:ext cx="11338560" cy="1258560"/>
          </a:xfrm>
          <a:prstGeom prst="rect">
            <a:avLst/>
          </a:prstGeom>
          <a:solidFill>
            <a:srgbClr val="ffffff"/>
          </a:solidFill>
          <a:ln w="0">
            <a:solidFill>
              <a:srgbClr val="ffffff"/>
            </a:solidFill>
          </a:ln>
        </p:spPr>
        <p:style>
          <a:lnRef idx="0"/>
          <a:fillRef idx="0"/>
          <a:effectRef idx="0"/>
          <a:fontRef idx="minor"/>
        </p:style>
      </p:sp>
      <p:sp>
        <p:nvSpPr>
          <p:cNvPr id="162" name="CustomShape 2"/>
          <p:cNvSpPr/>
          <p:nvPr/>
        </p:nvSpPr>
        <p:spPr>
          <a:xfrm>
            <a:off x="412920" y="504000"/>
            <a:ext cx="6389640" cy="656280"/>
          </a:xfrm>
          <a:prstGeom prst="rect">
            <a:avLst/>
          </a:prstGeom>
          <a:noFill/>
          <a:ln w="0">
            <a:noFill/>
          </a:ln>
        </p:spPr>
        <p:style>
          <a:lnRef idx="0"/>
          <a:fillRef idx="0"/>
          <a:effectRef idx="0"/>
          <a:fontRef idx="minor"/>
        </p:style>
        <p:txBody>
          <a:bodyPr lIns="90000" rIns="90000" tIns="45000" bIns="45000">
            <a:noAutofit/>
          </a:bodyPr>
          <a:p>
            <a:pPr>
              <a:lnSpc>
                <a:spcPct val="100000"/>
              </a:lnSpc>
            </a:pPr>
            <a:r>
              <a:rPr b="1" lang="en" sz="4000" spc="-1" strike="noStrike">
                <a:solidFill>
                  <a:srgbClr val="34347d"/>
                </a:solidFill>
                <a:latin typeface="Arial"/>
                <a:ea typeface="Nixie One"/>
              </a:rPr>
              <a:t>Conclusions</a:t>
            </a:r>
            <a:endParaRPr b="0" lang="it-IT" sz="4000" spc="-1" strike="noStrike">
              <a:latin typeface="Arial"/>
            </a:endParaRPr>
          </a:p>
        </p:txBody>
      </p:sp>
      <p:sp>
        <p:nvSpPr>
          <p:cNvPr id="163" name="CustomShape 3"/>
          <p:cNvSpPr/>
          <p:nvPr/>
        </p:nvSpPr>
        <p:spPr>
          <a:xfrm>
            <a:off x="432000" y="1486440"/>
            <a:ext cx="11087640" cy="1789200"/>
          </a:xfrm>
          <a:prstGeom prst="rect">
            <a:avLst/>
          </a:prstGeom>
          <a:noFill/>
          <a:ln w="0">
            <a:noFill/>
          </a:ln>
        </p:spPr>
        <p:style>
          <a:lnRef idx="0"/>
          <a:fillRef idx="0"/>
          <a:effectRef idx="0"/>
          <a:fontRef idx="minor"/>
        </p:style>
        <p:txBody>
          <a:bodyPr lIns="90000" rIns="90000" tIns="45000" bIns="45000">
            <a:noAutofit/>
          </a:bodyPr>
          <a:p>
            <a:pPr>
              <a:lnSpc>
                <a:spcPct val="100000"/>
              </a:lnSpc>
            </a:pPr>
            <a:r>
              <a:rPr b="0" lang="en-US" sz="2000" spc="-1" strike="noStrike">
                <a:solidFill>
                  <a:srgbClr val="24292e"/>
                </a:solidFill>
                <a:latin typeface="Arial"/>
                <a:ea typeface="DejaVu Sans"/>
              </a:rPr>
              <a:t>The impact of 30 days prediction in the monitored provinces would be remarkable for WFP. Our work aims to improve model performance to provide WFP with a tool that can be implemented for a </a:t>
            </a:r>
            <a:r>
              <a:rPr b="0" i="1" lang="en-US" sz="2000" spc="-1" strike="noStrike">
                <a:solidFill>
                  <a:srgbClr val="24292e"/>
                </a:solidFill>
                <a:latin typeface="Arial"/>
                <a:ea typeface="DejaVu Sans"/>
              </a:rPr>
              <a:t>real application</a:t>
            </a:r>
            <a:r>
              <a:rPr b="0" lang="en-US" sz="2000" spc="-1" strike="noStrike">
                <a:solidFill>
                  <a:srgbClr val="24292e"/>
                </a:solidFill>
                <a:latin typeface="Arial"/>
                <a:ea typeface="DejaVu Sans"/>
              </a:rPr>
              <a:t>. Another goal is to publish a scientific article that can explain the methodology used.</a:t>
            </a:r>
            <a:endParaRPr b="0" lang="it-IT" sz="2000" spc="-1" strike="noStrike">
              <a:latin typeface="Arial"/>
            </a:endParaRPr>
          </a:p>
          <a:p>
            <a:pPr>
              <a:lnSpc>
                <a:spcPct val="100000"/>
              </a:lnSpc>
            </a:pPr>
            <a:endParaRPr b="0" lang="it-IT" sz="2000" spc="-1" strike="noStrike">
              <a:latin typeface="Arial"/>
            </a:endParaRPr>
          </a:p>
          <a:p>
            <a:pPr>
              <a:lnSpc>
                <a:spcPct val="100000"/>
              </a:lnSpc>
            </a:pPr>
            <a:r>
              <a:rPr b="0" lang="en-US" sz="2000" spc="-1" strike="noStrike">
                <a:solidFill>
                  <a:srgbClr val="24292e"/>
                </a:solidFill>
                <a:latin typeface="Arial"/>
                <a:ea typeface="DejaVu Sans"/>
              </a:rPr>
              <a:t>The complexity of the data and of the phenomenon itself makes the implementation non-trivial but the performances obtained so far are promising. Many approaches have been tested before select the current model.</a:t>
            </a:r>
            <a:endParaRPr b="0" lang="it-IT" sz="2000" spc="-1" strike="noStrike">
              <a:latin typeface="Arial"/>
            </a:endParaRPr>
          </a:p>
          <a:p>
            <a:pPr>
              <a:lnSpc>
                <a:spcPct val="100000"/>
              </a:lnSpc>
            </a:pPr>
            <a:endParaRPr b="0" lang="it-IT" sz="2000" spc="-1" strike="noStrike">
              <a:latin typeface="Arial"/>
            </a:endParaRPr>
          </a:p>
          <a:p>
            <a:pPr>
              <a:lnSpc>
                <a:spcPct val="100000"/>
              </a:lnSpc>
            </a:pPr>
            <a:r>
              <a:rPr b="0" lang="en-US" sz="2000" spc="-1" strike="noStrike">
                <a:solidFill>
                  <a:srgbClr val="24292e"/>
                </a:solidFill>
                <a:latin typeface="Arial"/>
                <a:ea typeface="DejaVu Sans"/>
              </a:rPr>
              <a:t>The constant update of new data is expected to lead to better predictions and to extend our approach also for those countries for which there is not yet enough data.</a:t>
            </a:r>
            <a:endParaRPr b="0" lang="it-IT" sz="2000" spc="-1" strike="noStrike">
              <a:latin typeface="Arial"/>
            </a:endParaRPr>
          </a:p>
          <a:p>
            <a:pPr>
              <a:lnSpc>
                <a:spcPct val="100000"/>
              </a:lnSpc>
            </a:pPr>
            <a:endParaRPr b="0" lang="it-IT" sz="2000" spc="-1" strike="noStrike">
              <a:latin typeface="Arial"/>
            </a:endParaRPr>
          </a:p>
          <a:p>
            <a:pPr>
              <a:lnSpc>
                <a:spcPct val="100000"/>
              </a:lnSpc>
            </a:pPr>
            <a:endParaRPr b="0" lang="it-IT" sz="2000" spc="-1" strike="noStrike">
              <a:latin typeface="Arial"/>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4" name="CustomShape 1"/>
          <p:cNvSpPr/>
          <p:nvPr/>
        </p:nvSpPr>
        <p:spPr>
          <a:xfrm>
            <a:off x="432000" y="1503360"/>
            <a:ext cx="6389640" cy="656280"/>
          </a:xfrm>
          <a:prstGeom prst="rect">
            <a:avLst/>
          </a:prstGeom>
          <a:noFill/>
          <a:ln w="0">
            <a:noFill/>
          </a:ln>
        </p:spPr>
        <p:style>
          <a:lnRef idx="0"/>
          <a:fillRef idx="0"/>
          <a:effectRef idx="0"/>
          <a:fontRef idx="minor"/>
        </p:style>
        <p:txBody>
          <a:bodyPr lIns="90000" rIns="90000" tIns="45000" bIns="45000">
            <a:noAutofit/>
          </a:bodyPr>
          <a:p>
            <a:pPr>
              <a:lnSpc>
                <a:spcPct val="100000"/>
              </a:lnSpc>
            </a:pPr>
            <a:r>
              <a:rPr b="1" lang="en" sz="4000" spc="-1" strike="noStrike">
                <a:solidFill>
                  <a:srgbClr val="34347d"/>
                </a:solidFill>
                <a:latin typeface="Arial"/>
                <a:ea typeface="Nixie One"/>
              </a:rPr>
              <a:t>Acknowledgments</a:t>
            </a:r>
            <a:endParaRPr b="0" lang="it-IT" sz="4000" spc="-1" strike="noStrike">
              <a:latin typeface="Arial"/>
            </a:endParaRPr>
          </a:p>
        </p:txBody>
      </p:sp>
      <p:pic>
        <p:nvPicPr>
          <p:cNvPr id="165" name="" descr=""/>
          <p:cNvPicPr/>
          <p:nvPr/>
        </p:nvPicPr>
        <p:blipFill>
          <a:blip r:embed="rId1"/>
          <a:stretch/>
        </p:blipFill>
        <p:spPr>
          <a:xfrm>
            <a:off x="2700360" y="2340360"/>
            <a:ext cx="2339640" cy="2339640"/>
          </a:xfrm>
          <a:prstGeom prst="rect">
            <a:avLst/>
          </a:prstGeom>
          <a:ln w="0">
            <a:noFill/>
          </a:ln>
        </p:spPr>
      </p:pic>
      <p:pic>
        <p:nvPicPr>
          <p:cNvPr id="166" name="" descr=""/>
          <p:cNvPicPr/>
          <p:nvPr/>
        </p:nvPicPr>
        <p:blipFill>
          <a:blip r:embed="rId2"/>
          <a:stretch/>
        </p:blipFill>
        <p:spPr>
          <a:xfrm>
            <a:off x="4860000" y="3960360"/>
            <a:ext cx="2339640" cy="2339640"/>
          </a:xfrm>
          <a:prstGeom prst="rect">
            <a:avLst/>
          </a:prstGeom>
          <a:ln w="0">
            <a:noFill/>
          </a:ln>
        </p:spPr>
      </p:pic>
      <p:pic>
        <p:nvPicPr>
          <p:cNvPr id="167" name="" descr=""/>
          <p:cNvPicPr/>
          <p:nvPr/>
        </p:nvPicPr>
        <p:blipFill>
          <a:blip r:embed="rId3"/>
          <a:stretch/>
        </p:blipFill>
        <p:spPr>
          <a:xfrm>
            <a:off x="6840000" y="2000520"/>
            <a:ext cx="2340000" cy="2340000"/>
          </a:xfrm>
          <a:prstGeom prst="rect">
            <a:avLst/>
          </a:prstGeom>
          <a:ln w="0">
            <a:noFill/>
          </a:ln>
        </p:spPr>
      </p:pic>
      <p:pic>
        <p:nvPicPr>
          <p:cNvPr id="168" name="" descr=""/>
          <p:cNvPicPr/>
          <p:nvPr/>
        </p:nvPicPr>
        <p:blipFill>
          <a:blip r:embed="rId4"/>
          <a:stretch/>
        </p:blipFill>
        <p:spPr>
          <a:xfrm>
            <a:off x="8820000" y="5467680"/>
            <a:ext cx="292320" cy="292320"/>
          </a:xfrm>
          <a:prstGeom prst="rect">
            <a:avLst/>
          </a:prstGeom>
          <a:ln w="0">
            <a:noFill/>
          </a:ln>
        </p:spPr>
      </p:pic>
      <p:pic>
        <p:nvPicPr>
          <p:cNvPr id="169" name="" descr=""/>
          <p:cNvPicPr/>
          <p:nvPr/>
        </p:nvPicPr>
        <p:blipFill>
          <a:blip r:embed="rId5"/>
          <a:stretch/>
        </p:blipFill>
        <p:spPr>
          <a:xfrm>
            <a:off x="8820000" y="5827680"/>
            <a:ext cx="292320" cy="292320"/>
          </a:xfrm>
          <a:prstGeom prst="rect">
            <a:avLst/>
          </a:prstGeom>
          <a:ln w="0">
            <a:noFill/>
          </a:ln>
        </p:spPr>
      </p:pic>
      <p:pic>
        <p:nvPicPr>
          <p:cNvPr id="170" name="" descr=""/>
          <p:cNvPicPr/>
          <p:nvPr/>
        </p:nvPicPr>
        <p:blipFill>
          <a:blip r:embed="rId6"/>
          <a:stretch/>
        </p:blipFill>
        <p:spPr>
          <a:xfrm>
            <a:off x="8820000" y="6187680"/>
            <a:ext cx="292320" cy="292320"/>
          </a:xfrm>
          <a:prstGeom prst="rect">
            <a:avLst/>
          </a:prstGeom>
          <a:ln w="0">
            <a:noFill/>
          </a:ln>
        </p:spPr>
      </p:pic>
      <p:sp>
        <p:nvSpPr>
          <p:cNvPr id="171" name="TextShape 2"/>
          <p:cNvSpPr txBox="1"/>
          <p:nvPr/>
        </p:nvSpPr>
        <p:spPr>
          <a:xfrm>
            <a:off x="8748000" y="4716000"/>
            <a:ext cx="2340000" cy="346320"/>
          </a:xfrm>
          <a:prstGeom prst="rect">
            <a:avLst/>
          </a:prstGeom>
          <a:noFill/>
          <a:ln w="0">
            <a:noFill/>
          </a:ln>
        </p:spPr>
        <p:txBody>
          <a:bodyPr lIns="90000" rIns="90000" tIns="45000" bIns="45000">
            <a:noAutofit/>
          </a:bodyPr>
          <a:p>
            <a:r>
              <a:rPr b="1" lang="it-IT" sz="1800" spc="-1" strike="noStrike">
                <a:solidFill>
                  <a:srgbClr val="34347d"/>
                </a:solidFill>
                <a:latin typeface="Arial"/>
              </a:rPr>
              <a:t>Contacts:</a:t>
            </a:r>
            <a:endParaRPr b="1" lang="it-IT" sz="1800" spc="-1" strike="noStrike">
              <a:solidFill>
                <a:srgbClr val="34347d"/>
              </a:solidFill>
              <a:latin typeface="Arial"/>
            </a:endParaRPr>
          </a:p>
        </p:txBody>
      </p:sp>
      <p:pic>
        <p:nvPicPr>
          <p:cNvPr id="172" name="" descr=""/>
          <p:cNvPicPr/>
          <p:nvPr/>
        </p:nvPicPr>
        <p:blipFill>
          <a:blip r:embed="rId7"/>
          <a:stretch/>
        </p:blipFill>
        <p:spPr>
          <a:xfrm>
            <a:off x="8820000" y="5143680"/>
            <a:ext cx="292320" cy="292320"/>
          </a:xfrm>
          <a:prstGeom prst="rect">
            <a:avLst/>
          </a:prstGeom>
          <a:ln w="0">
            <a:noFill/>
          </a:ln>
        </p:spPr>
      </p:pic>
      <p:sp>
        <p:nvSpPr>
          <p:cNvPr id="173" name="TextShape 3"/>
          <p:cNvSpPr txBox="1"/>
          <p:nvPr/>
        </p:nvSpPr>
        <p:spPr>
          <a:xfrm>
            <a:off x="9180000" y="5089680"/>
            <a:ext cx="2700000" cy="346320"/>
          </a:xfrm>
          <a:prstGeom prst="rect">
            <a:avLst/>
          </a:prstGeom>
          <a:noFill/>
          <a:ln w="0">
            <a:noFill/>
          </a:ln>
        </p:spPr>
        <p:txBody>
          <a:bodyPr lIns="90000" rIns="90000" tIns="45000" bIns="45000">
            <a:noAutofit/>
          </a:bodyPr>
          <a:p>
            <a:r>
              <a:rPr b="0" lang="it-IT" sz="1800" spc="-1" strike="noStrike">
                <a:latin typeface="Arial"/>
              </a:rPr>
              <a:t>pietro.foini1@gmail.com</a:t>
            </a:r>
            <a:endParaRPr b="0" lang="it-IT" sz="1800" spc="-1" strike="noStrike">
              <a:latin typeface="Arial"/>
            </a:endParaRPr>
          </a:p>
        </p:txBody>
      </p:sp>
      <p:sp>
        <p:nvSpPr>
          <p:cNvPr id="174" name="TextShape 4"/>
          <p:cNvSpPr txBox="1"/>
          <p:nvPr/>
        </p:nvSpPr>
        <p:spPr>
          <a:xfrm>
            <a:off x="9180000" y="5413680"/>
            <a:ext cx="2700000" cy="346320"/>
          </a:xfrm>
          <a:prstGeom prst="rect">
            <a:avLst/>
          </a:prstGeom>
          <a:noFill/>
          <a:ln w="0">
            <a:noFill/>
          </a:ln>
        </p:spPr>
        <p:txBody>
          <a:bodyPr lIns="90000" rIns="90000" tIns="45000" bIns="45000">
            <a:noAutofit/>
          </a:bodyPr>
          <a:p>
            <a:r>
              <a:rPr b="0" lang="it-IT" sz="1800" spc="-1" strike="noStrike">
                <a:latin typeface="Arial"/>
              </a:rPr>
              <a:t>elisa.omodei@wfp.org</a:t>
            </a:r>
            <a:endParaRPr b="0" lang="it-IT" sz="1800" spc="-1" strike="noStrike">
              <a:latin typeface="Arial"/>
            </a:endParaRPr>
          </a:p>
        </p:txBody>
      </p:sp>
      <p:sp>
        <p:nvSpPr>
          <p:cNvPr id="175" name="TextShape 5"/>
          <p:cNvSpPr txBox="1"/>
          <p:nvPr/>
        </p:nvSpPr>
        <p:spPr>
          <a:xfrm>
            <a:off x="9180000" y="5773680"/>
            <a:ext cx="2700000" cy="346320"/>
          </a:xfrm>
          <a:prstGeom prst="rect">
            <a:avLst/>
          </a:prstGeom>
          <a:noFill/>
          <a:ln w="0">
            <a:noFill/>
          </a:ln>
        </p:spPr>
        <p:txBody>
          <a:bodyPr lIns="90000" rIns="90000" tIns="45000" bIns="45000">
            <a:noAutofit/>
          </a:bodyPr>
          <a:p>
            <a:r>
              <a:rPr b="0" lang="it-IT" sz="1800" spc="-1" strike="noStrike">
                <a:latin typeface="Arial"/>
              </a:rPr>
              <a:t>daniela.paolotti@isi.it</a:t>
            </a:r>
            <a:endParaRPr b="0" lang="it-IT" sz="1800" spc="-1" strike="noStrike">
              <a:latin typeface="Arial"/>
            </a:endParaRPr>
          </a:p>
        </p:txBody>
      </p:sp>
      <p:sp>
        <p:nvSpPr>
          <p:cNvPr id="176" name="TextShape 6"/>
          <p:cNvSpPr txBox="1"/>
          <p:nvPr/>
        </p:nvSpPr>
        <p:spPr>
          <a:xfrm>
            <a:off x="9180000" y="6133680"/>
            <a:ext cx="2700000" cy="346320"/>
          </a:xfrm>
          <a:prstGeom prst="rect">
            <a:avLst/>
          </a:prstGeom>
          <a:noFill/>
          <a:ln w="0">
            <a:noFill/>
          </a:ln>
        </p:spPr>
        <p:txBody>
          <a:bodyPr lIns="90000" rIns="90000" tIns="45000" bIns="45000">
            <a:noAutofit/>
          </a:bodyPr>
          <a:p>
            <a:r>
              <a:rPr b="0" lang="it-IT" sz="1800" spc="-1" strike="noStrike">
                <a:latin typeface="Arial"/>
              </a:rPr>
              <a:t>michele.tizzoni@isi.it</a:t>
            </a:r>
            <a:endParaRPr b="0" lang="it-IT" sz="1800" spc="-1" strike="noStrike">
              <a:latin typeface="Arial"/>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 name="CustomShape 1"/>
          <p:cNvSpPr/>
          <p:nvPr/>
        </p:nvSpPr>
        <p:spPr>
          <a:xfrm>
            <a:off x="2340000" y="4284000"/>
            <a:ext cx="250920" cy="656280"/>
          </a:xfrm>
          <a:prstGeom prst="rect">
            <a:avLst/>
          </a:prstGeom>
          <a:noFill/>
          <a:ln w="0">
            <a:noFill/>
          </a:ln>
        </p:spPr>
        <p:style>
          <a:lnRef idx="0"/>
          <a:fillRef idx="0"/>
          <a:effectRef idx="0"/>
          <a:fontRef idx="minor"/>
        </p:style>
        <p:txBody>
          <a:bodyPr lIns="90000" rIns="90000" tIns="45000" bIns="45000">
            <a:noAutofit/>
          </a:bodyPr>
          <a:p>
            <a:pPr>
              <a:lnSpc>
                <a:spcPct val="100000"/>
              </a:lnSpc>
            </a:pPr>
            <a:r>
              <a:rPr b="1" lang="it-IT" sz="4000" spc="-1" strike="noStrike">
                <a:solidFill>
                  <a:srgbClr val="ffb6b6"/>
                </a:solidFill>
                <a:latin typeface="Arial"/>
                <a:ea typeface="DejaVu Sans"/>
              </a:rPr>
              <a:t>!</a:t>
            </a:r>
            <a:endParaRPr b="0" lang="it-IT" sz="4000" spc="-1" strike="noStrike">
              <a:latin typeface="Arial"/>
            </a:endParaRPr>
          </a:p>
        </p:txBody>
      </p:sp>
      <p:sp>
        <p:nvSpPr>
          <p:cNvPr id="45" name="CustomShape 2"/>
          <p:cNvSpPr/>
          <p:nvPr/>
        </p:nvSpPr>
        <p:spPr>
          <a:xfrm>
            <a:off x="540000" y="360000"/>
            <a:ext cx="11338560" cy="1258560"/>
          </a:xfrm>
          <a:prstGeom prst="rect">
            <a:avLst/>
          </a:prstGeom>
          <a:solidFill>
            <a:srgbClr val="ffffff"/>
          </a:solidFill>
          <a:ln w="0">
            <a:solidFill>
              <a:srgbClr val="ffffff"/>
            </a:solidFill>
          </a:ln>
        </p:spPr>
        <p:style>
          <a:lnRef idx="0"/>
          <a:fillRef idx="0"/>
          <a:effectRef idx="0"/>
          <a:fontRef idx="minor"/>
        </p:style>
      </p:sp>
      <p:sp>
        <p:nvSpPr>
          <p:cNvPr id="46" name="CustomShape 3"/>
          <p:cNvSpPr/>
          <p:nvPr/>
        </p:nvSpPr>
        <p:spPr>
          <a:xfrm>
            <a:off x="412920" y="360000"/>
            <a:ext cx="6389640" cy="656280"/>
          </a:xfrm>
          <a:prstGeom prst="rect">
            <a:avLst/>
          </a:prstGeom>
          <a:noFill/>
          <a:ln w="0">
            <a:noFill/>
          </a:ln>
        </p:spPr>
        <p:style>
          <a:lnRef idx="0"/>
          <a:fillRef idx="0"/>
          <a:effectRef idx="0"/>
          <a:fontRef idx="minor"/>
        </p:style>
        <p:txBody>
          <a:bodyPr lIns="90000" rIns="90000" tIns="45000" bIns="45000">
            <a:noAutofit/>
          </a:bodyPr>
          <a:p>
            <a:pPr>
              <a:lnSpc>
                <a:spcPct val="100000"/>
              </a:lnSpc>
            </a:pPr>
            <a:r>
              <a:rPr b="1" lang="en" sz="4000" spc="-1" strike="noStrike">
                <a:solidFill>
                  <a:srgbClr val="34347d"/>
                </a:solidFill>
                <a:latin typeface="Arial"/>
                <a:ea typeface="Nixie One"/>
              </a:rPr>
              <a:t>Introduction</a:t>
            </a:r>
            <a:endParaRPr b="0" lang="it-IT" sz="4000" spc="-1" strike="noStrike">
              <a:latin typeface="Arial"/>
            </a:endParaRPr>
          </a:p>
        </p:txBody>
      </p:sp>
      <p:sp>
        <p:nvSpPr>
          <p:cNvPr id="47" name="CustomShape 4"/>
          <p:cNvSpPr/>
          <p:nvPr/>
        </p:nvSpPr>
        <p:spPr>
          <a:xfrm>
            <a:off x="1761480" y="1512000"/>
            <a:ext cx="2703600" cy="516960"/>
          </a:xfrm>
          <a:prstGeom prst="rect">
            <a:avLst/>
          </a:prstGeom>
          <a:noFill/>
          <a:ln w="0">
            <a:noFill/>
          </a:ln>
        </p:spPr>
        <p:style>
          <a:lnRef idx="0"/>
          <a:fillRef idx="0"/>
          <a:effectRef idx="0"/>
          <a:fontRef idx="minor"/>
        </p:style>
        <p:txBody>
          <a:bodyPr lIns="90000" rIns="90000" tIns="45000" bIns="45000">
            <a:noAutofit/>
          </a:bodyPr>
          <a:p>
            <a:pPr>
              <a:lnSpc>
                <a:spcPct val="100000"/>
              </a:lnSpc>
            </a:pPr>
            <a:r>
              <a:rPr b="1" lang="it-IT" sz="2200" spc="-1" strike="noStrike">
                <a:solidFill>
                  <a:srgbClr val="000000"/>
                </a:solidFill>
                <a:latin typeface="Arial Nova Light"/>
                <a:ea typeface="DejaVu Sans"/>
              </a:rPr>
              <a:t>food insecurity</a:t>
            </a:r>
            <a:endParaRPr b="0" lang="it-IT" sz="2200" spc="-1" strike="noStrike">
              <a:latin typeface="Arial"/>
            </a:endParaRPr>
          </a:p>
        </p:txBody>
      </p:sp>
      <p:sp>
        <p:nvSpPr>
          <p:cNvPr id="48" name="CustomShape 5"/>
          <p:cNvSpPr/>
          <p:nvPr/>
        </p:nvSpPr>
        <p:spPr>
          <a:xfrm>
            <a:off x="1290960" y="2065320"/>
            <a:ext cx="9507960" cy="365040"/>
          </a:xfrm>
          <a:prstGeom prst="rect">
            <a:avLst/>
          </a:prstGeom>
          <a:noFill/>
          <a:ln w="0">
            <a:noFill/>
          </a:ln>
        </p:spPr>
        <p:style>
          <a:lnRef idx="0"/>
          <a:fillRef idx="0"/>
          <a:effectRef idx="0"/>
          <a:fontRef idx="minor"/>
        </p:style>
        <p:txBody>
          <a:bodyPr lIns="90000" rIns="90000" tIns="45000" bIns="45000">
            <a:noAutofit/>
          </a:bodyPr>
          <a:p>
            <a:pPr>
              <a:lnSpc>
                <a:spcPct val="100000"/>
              </a:lnSpc>
            </a:pPr>
            <a:r>
              <a:rPr b="0" lang="it-IT" sz="1800" spc="-1" strike="noStrike">
                <a:solidFill>
                  <a:srgbClr val="000000"/>
                </a:solidFill>
                <a:latin typeface="Arial Nova Light"/>
                <a:ea typeface="DejaVu Sans"/>
              </a:rPr>
              <a:t>the state of being without reliable access to a sufficient quantity of affordable, nutritious food.</a:t>
            </a:r>
            <a:endParaRPr b="0" lang="it-IT" sz="1800" spc="-1" strike="noStrike">
              <a:latin typeface="Arial"/>
            </a:endParaRPr>
          </a:p>
        </p:txBody>
      </p:sp>
      <p:pic>
        <p:nvPicPr>
          <p:cNvPr id="49" name="" descr=""/>
          <p:cNvPicPr/>
          <p:nvPr/>
        </p:nvPicPr>
        <p:blipFill>
          <a:blip r:embed="rId1"/>
          <a:stretch/>
        </p:blipFill>
        <p:spPr>
          <a:xfrm>
            <a:off x="1367640" y="1512000"/>
            <a:ext cx="392760" cy="417960"/>
          </a:xfrm>
          <a:prstGeom prst="rect">
            <a:avLst/>
          </a:prstGeom>
          <a:ln w="0">
            <a:noFill/>
          </a:ln>
        </p:spPr>
      </p:pic>
      <p:sp>
        <p:nvSpPr>
          <p:cNvPr id="50" name="CustomShape 6"/>
          <p:cNvSpPr/>
          <p:nvPr/>
        </p:nvSpPr>
        <p:spPr>
          <a:xfrm>
            <a:off x="1080000" y="1367640"/>
            <a:ext cx="9718920" cy="1259280"/>
          </a:xfrm>
          <a:custGeom>
            <a:avLst/>
            <a:gdLst/>
            <a:ahLst/>
            <a:rect l="l" t="t" r="r" b="b"/>
            <a:pathLst>
              <a:path w="27002" h="3503">
                <a:moveTo>
                  <a:pt x="583" y="0"/>
                </a:moveTo>
                <a:lnTo>
                  <a:pt x="584" y="0"/>
                </a:lnTo>
                <a:cubicBezTo>
                  <a:pt x="481" y="0"/>
                  <a:pt x="381" y="27"/>
                  <a:pt x="292" y="78"/>
                </a:cubicBezTo>
                <a:cubicBezTo>
                  <a:pt x="203" y="129"/>
                  <a:pt x="129" y="203"/>
                  <a:pt x="78" y="292"/>
                </a:cubicBezTo>
                <a:cubicBezTo>
                  <a:pt x="27" y="381"/>
                  <a:pt x="0" y="481"/>
                  <a:pt x="0" y="584"/>
                </a:cubicBezTo>
                <a:lnTo>
                  <a:pt x="0" y="2918"/>
                </a:lnTo>
                <a:lnTo>
                  <a:pt x="0" y="2918"/>
                </a:lnTo>
                <a:cubicBezTo>
                  <a:pt x="0" y="3021"/>
                  <a:pt x="27" y="3121"/>
                  <a:pt x="78" y="3210"/>
                </a:cubicBezTo>
                <a:cubicBezTo>
                  <a:pt x="129" y="3299"/>
                  <a:pt x="203" y="3373"/>
                  <a:pt x="292" y="3424"/>
                </a:cubicBezTo>
                <a:cubicBezTo>
                  <a:pt x="381" y="3475"/>
                  <a:pt x="481" y="3502"/>
                  <a:pt x="584" y="3502"/>
                </a:cubicBezTo>
                <a:lnTo>
                  <a:pt x="26417" y="3502"/>
                </a:lnTo>
                <a:lnTo>
                  <a:pt x="26417" y="3502"/>
                </a:lnTo>
                <a:cubicBezTo>
                  <a:pt x="26520" y="3502"/>
                  <a:pt x="26620" y="3475"/>
                  <a:pt x="26709" y="3424"/>
                </a:cubicBezTo>
                <a:cubicBezTo>
                  <a:pt x="26798" y="3373"/>
                  <a:pt x="26872" y="3299"/>
                  <a:pt x="26923" y="3210"/>
                </a:cubicBezTo>
                <a:cubicBezTo>
                  <a:pt x="26974" y="3121"/>
                  <a:pt x="27001" y="3021"/>
                  <a:pt x="27001" y="2918"/>
                </a:cubicBezTo>
                <a:lnTo>
                  <a:pt x="27001" y="583"/>
                </a:lnTo>
                <a:lnTo>
                  <a:pt x="27001" y="584"/>
                </a:lnTo>
                <a:lnTo>
                  <a:pt x="27001" y="584"/>
                </a:lnTo>
                <a:cubicBezTo>
                  <a:pt x="27001" y="481"/>
                  <a:pt x="26974" y="381"/>
                  <a:pt x="26923" y="292"/>
                </a:cubicBezTo>
                <a:cubicBezTo>
                  <a:pt x="26872" y="203"/>
                  <a:pt x="26798" y="129"/>
                  <a:pt x="26709" y="78"/>
                </a:cubicBezTo>
                <a:cubicBezTo>
                  <a:pt x="26620" y="27"/>
                  <a:pt x="26520" y="0"/>
                  <a:pt x="26417" y="0"/>
                </a:cubicBezTo>
                <a:lnTo>
                  <a:pt x="583" y="0"/>
                </a:lnTo>
              </a:path>
            </a:pathLst>
          </a:custGeom>
          <a:noFill/>
          <a:ln w="0">
            <a:solidFill>
              <a:srgbClr val="b2b2b2"/>
            </a:solidFill>
          </a:ln>
        </p:spPr>
        <p:style>
          <a:lnRef idx="0"/>
          <a:fillRef idx="0"/>
          <a:effectRef idx="0"/>
          <a:fontRef idx="minor"/>
        </p:style>
      </p:sp>
      <p:sp>
        <p:nvSpPr>
          <p:cNvPr id="51" name="CustomShape 7"/>
          <p:cNvSpPr/>
          <p:nvPr/>
        </p:nvSpPr>
        <p:spPr>
          <a:xfrm>
            <a:off x="2043000" y="4212000"/>
            <a:ext cx="943920" cy="718920"/>
          </a:xfrm>
          <a:custGeom>
            <a:avLst/>
            <a:gdLst/>
            <a:ahLst/>
            <a:rect l="l" t="t" r="r" b="b"/>
            <a:pathLst>
              <a:path w="2627" h="2002">
                <a:moveTo>
                  <a:pt x="1313" y="0"/>
                </a:moveTo>
                <a:lnTo>
                  <a:pt x="2626" y="2001"/>
                </a:lnTo>
                <a:lnTo>
                  <a:pt x="0" y="2001"/>
                </a:lnTo>
                <a:lnTo>
                  <a:pt x="1313" y="0"/>
                </a:lnTo>
              </a:path>
            </a:pathLst>
          </a:custGeom>
          <a:noFill/>
          <a:ln cap="rnd" w="76320">
            <a:solidFill>
              <a:srgbClr val="ff0000">
                <a:alpha val="30000"/>
              </a:srgbClr>
            </a:solidFill>
            <a:round/>
          </a:ln>
        </p:spPr>
        <p:style>
          <a:lnRef idx="0"/>
          <a:fillRef idx="0"/>
          <a:effectRef idx="0"/>
          <a:fontRef idx="minor"/>
        </p:style>
      </p:sp>
      <p:pic>
        <p:nvPicPr>
          <p:cNvPr id="52" name="" descr=""/>
          <p:cNvPicPr/>
          <p:nvPr/>
        </p:nvPicPr>
        <p:blipFill>
          <a:blip r:embed="rId2"/>
          <a:stretch/>
        </p:blipFill>
        <p:spPr>
          <a:xfrm>
            <a:off x="4500000" y="3024000"/>
            <a:ext cx="6119280" cy="3451320"/>
          </a:xfrm>
          <a:prstGeom prst="rect">
            <a:avLst/>
          </a:prstGeom>
          <a:ln w="0">
            <a:noFill/>
          </a:ln>
        </p:spPr>
      </p:pic>
      <p:sp>
        <p:nvSpPr>
          <p:cNvPr id="53" name="CustomShape 8"/>
          <p:cNvSpPr/>
          <p:nvPr/>
        </p:nvSpPr>
        <p:spPr>
          <a:xfrm>
            <a:off x="1260000" y="3816000"/>
            <a:ext cx="3238920" cy="161460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it-IT" sz="2000" spc="-1" strike="noStrike">
                <a:solidFill>
                  <a:srgbClr val="000000"/>
                </a:solidFill>
                <a:latin typeface="Arial"/>
                <a:ea typeface="DejaVu Sans"/>
              </a:rPr>
              <a:t>In 2019 alone, more than </a:t>
            </a:r>
            <a:r>
              <a:rPr b="1" lang="it-IT" sz="2000" spc="-1" strike="noStrike">
                <a:solidFill>
                  <a:srgbClr val="000000"/>
                </a:solidFill>
                <a:latin typeface="Arial"/>
                <a:ea typeface="DejaVu Sans"/>
              </a:rPr>
              <a:t>135 milion people </a:t>
            </a:r>
            <a:r>
              <a:rPr b="0" lang="it-IT" sz="2000" spc="-1" strike="noStrike">
                <a:solidFill>
                  <a:srgbClr val="000000"/>
                </a:solidFill>
                <a:latin typeface="Arial"/>
                <a:ea typeface="DejaVu Sans"/>
              </a:rPr>
              <a:t>across 55 countries faced crisis levels of </a:t>
            </a:r>
            <a:r>
              <a:rPr b="0" i="1" lang="it-IT" sz="2000" spc="-1" strike="noStrike">
                <a:solidFill>
                  <a:srgbClr val="000000"/>
                </a:solidFill>
                <a:latin typeface="Arial"/>
                <a:ea typeface="DejaVu Sans"/>
              </a:rPr>
              <a:t>acute food insecurity</a:t>
            </a:r>
            <a:r>
              <a:rPr b="0" lang="it-IT" sz="2000" spc="-1" strike="noStrike">
                <a:solidFill>
                  <a:srgbClr val="000000"/>
                </a:solidFill>
                <a:latin typeface="Arial"/>
                <a:ea typeface="DejaVu Sans"/>
              </a:rPr>
              <a:t>.</a:t>
            </a:r>
            <a:endParaRPr b="0" lang="it-IT" sz="2000" spc="-1" strike="noStrike">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 name="CustomShape 1"/>
          <p:cNvSpPr/>
          <p:nvPr/>
        </p:nvSpPr>
        <p:spPr>
          <a:xfrm>
            <a:off x="540000" y="360000"/>
            <a:ext cx="11338560" cy="1258560"/>
          </a:xfrm>
          <a:prstGeom prst="rect">
            <a:avLst/>
          </a:prstGeom>
          <a:solidFill>
            <a:srgbClr val="ffffff"/>
          </a:solidFill>
          <a:ln w="0">
            <a:solidFill>
              <a:srgbClr val="ffffff"/>
            </a:solidFill>
          </a:ln>
        </p:spPr>
        <p:style>
          <a:lnRef idx="0"/>
          <a:fillRef idx="0"/>
          <a:effectRef idx="0"/>
          <a:fontRef idx="minor"/>
        </p:style>
      </p:sp>
      <p:pic>
        <p:nvPicPr>
          <p:cNvPr id="55" name="" descr=""/>
          <p:cNvPicPr/>
          <p:nvPr/>
        </p:nvPicPr>
        <p:blipFill>
          <a:blip r:embed="rId1"/>
          <a:stretch/>
        </p:blipFill>
        <p:spPr>
          <a:xfrm>
            <a:off x="752040" y="576000"/>
            <a:ext cx="3386880" cy="1492560"/>
          </a:xfrm>
          <a:prstGeom prst="rect">
            <a:avLst/>
          </a:prstGeom>
          <a:ln w="0">
            <a:noFill/>
          </a:ln>
        </p:spPr>
      </p:pic>
      <p:sp>
        <p:nvSpPr>
          <p:cNvPr id="56" name="CustomShape 2"/>
          <p:cNvSpPr/>
          <p:nvPr/>
        </p:nvSpPr>
        <p:spPr>
          <a:xfrm>
            <a:off x="4860000" y="513720"/>
            <a:ext cx="6838920" cy="1789200"/>
          </a:xfrm>
          <a:prstGeom prst="rect">
            <a:avLst/>
          </a:prstGeom>
          <a:noFill/>
          <a:ln w="0">
            <a:noFill/>
          </a:ln>
        </p:spPr>
        <p:style>
          <a:lnRef idx="0"/>
          <a:fillRef idx="0"/>
          <a:effectRef idx="0"/>
          <a:fontRef idx="minor"/>
        </p:style>
        <p:txBody>
          <a:bodyPr lIns="90000" rIns="90000" tIns="45000" bIns="45000">
            <a:noAutofit/>
          </a:bodyPr>
          <a:p>
            <a:pPr>
              <a:lnSpc>
                <a:spcPct val="100000"/>
              </a:lnSpc>
            </a:pPr>
            <a:r>
              <a:rPr b="0" i="1" lang="it-IT" sz="2000" spc="-1" strike="noStrike">
                <a:solidFill>
                  <a:srgbClr val="000000"/>
                </a:solidFill>
                <a:latin typeface="Arial"/>
                <a:ea typeface="DejaVu Sans"/>
              </a:rPr>
              <a:t>The </a:t>
            </a:r>
            <a:r>
              <a:rPr b="1" i="1" lang="it-IT" sz="2000" spc="-1" strike="noStrike">
                <a:solidFill>
                  <a:srgbClr val="000000"/>
                </a:solidFill>
                <a:latin typeface="Arial"/>
                <a:ea typeface="DejaVu Sans"/>
              </a:rPr>
              <a:t>World Food Programme (WFP)</a:t>
            </a:r>
            <a:r>
              <a:rPr b="0" i="1" lang="it-IT" sz="2000" spc="-1" strike="noStrike">
                <a:solidFill>
                  <a:srgbClr val="000000"/>
                </a:solidFill>
                <a:latin typeface="Arial"/>
                <a:ea typeface="DejaVu Sans"/>
              </a:rPr>
              <a:t> is the food-assistance branch of the United Nations (ONU) and the leading humanitarian organization saving lives and changing lives, delivering food assistance in emergencies and working with communities to improve nutrition and build resilience.</a:t>
            </a:r>
            <a:endParaRPr b="0" lang="it-IT" sz="2000" spc="-1" strike="noStrike">
              <a:latin typeface="Arial"/>
            </a:endParaRPr>
          </a:p>
        </p:txBody>
      </p:sp>
      <p:sp>
        <p:nvSpPr>
          <p:cNvPr id="57" name="CustomShape 3"/>
          <p:cNvSpPr/>
          <p:nvPr/>
        </p:nvSpPr>
        <p:spPr>
          <a:xfrm>
            <a:off x="540000" y="2700000"/>
            <a:ext cx="6389640" cy="656280"/>
          </a:xfrm>
          <a:prstGeom prst="rect">
            <a:avLst/>
          </a:prstGeom>
          <a:noFill/>
          <a:ln w="0">
            <a:noFill/>
          </a:ln>
        </p:spPr>
        <p:style>
          <a:lnRef idx="0"/>
          <a:fillRef idx="0"/>
          <a:effectRef idx="0"/>
          <a:fontRef idx="minor"/>
        </p:style>
        <p:txBody>
          <a:bodyPr lIns="90000" rIns="90000" tIns="45000" bIns="45000">
            <a:noAutofit/>
          </a:bodyPr>
          <a:p>
            <a:pPr>
              <a:lnSpc>
                <a:spcPct val="100000"/>
              </a:lnSpc>
            </a:pPr>
            <a:endParaRPr b="0" lang="it-IT" sz="1800" spc="-1" strike="noStrike">
              <a:latin typeface="Arial"/>
            </a:endParaRPr>
          </a:p>
          <a:p>
            <a:pPr>
              <a:lnSpc>
                <a:spcPct val="100000"/>
              </a:lnSpc>
            </a:pPr>
            <a:r>
              <a:rPr b="1" lang="en" sz="2000" spc="-1" strike="noStrike">
                <a:solidFill>
                  <a:srgbClr val="34347d"/>
                </a:solidFill>
                <a:latin typeface="Arial"/>
                <a:ea typeface="Nixie One"/>
              </a:rPr>
              <a:t>Some numbers:</a:t>
            </a:r>
            <a:endParaRPr b="0" lang="it-IT" sz="2000" spc="-1" strike="noStrike">
              <a:latin typeface="Arial"/>
            </a:endParaRPr>
          </a:p>
        </p:txBody>
      </p:sp>
      <p:sp>
        <p:nvSpPr>
          <p:cNvPr id="58" name="CustomShape 4"/>
          <p:cNvSpPr/>
          <p:nvPr/>
        </p:nvSpPr>
        <p:spPr>
          <a:xfrm>
            <a:off x="540000" y="3384000"/>
            <a:ext cx="5218920" cy="2639160"/>
          </a:xfrm>
          <a:prstGeom prst="rect">
            <a:avLst/>
          </a:prstGeom>
          <a:noFill/>
          <a:ln w="0">
            <a:noFill/>
          </a:ln>
        </p:spPr>
        <p:style>
          <a:lnRef idx="0"/>
          <a:fillRef idx="0"/>
          <a:effectRef idx="0"/>
          <a:fontRef idx="minor"/>
        </p:style>
        <p:txBody>
          <a:bodyPr lIns="90000" rIns="90000" tIns="45000" bIns="45000">
            <a:noAutofit/>
          </a:bodyPr>
          <a:p>
            <a:pPr marL="216000" indent="-214920">
              <a:lnSpc>
                <a:spcPct val="100000"/>
              </a:lnSpc>
              <a:buClr>
                <a:srgbClr val="000000"/>
              </a:buClr>
              <a:buSzPct val="45000"/>
              <a:buFont typeface="Wingdings" charset="2"/>
              <a:buChar char=""/>
            </a:pPr>
            <a:r>
              <a:rPr b="0" lang="it-IT" sz="2000" spc="-1" strike="noStrike">
                <a:solidFill>
                  <a:srgbClr val="000000"/>
                </a:solidFill>
                <a:latin typeface="Arial"/>
                <a:ea typeface="DejaVu Sans"/>
              </a:rPr>
              <a:t>Assistance to 97 million people in 88 countries in 2019;</a:t>
            </a:r>
            <a:endParaRPr b="0" lang="it-IT" sz="2000" spc="-1" strike="noStrike">
              <a:latin typeface="Arial"/>
            </a:endParaRPr>
          </a:p>
          <a:p>
            <a:pPr marL="216000" indent="-214920">
              <a:lnSpc>
                <a:spcPct val="100000"/>
              </a:lnSpc>
              <a:buClr>
                <a:srgbClr val="000000"/>
              </a:buClr>
              <a:buSzPct val="45000"/>
              <a:buFont typeface="Wingdings" charset="2"/>
              <a:buChar char=""/>
            </a:pPr>
            <a:r>
              <a:rPr b="0" lang="it-IT" sz="2000" spc="-1" strike="noStrike">
                <a:solidFill>
                  <a:srgbClr val="000000"/>
                </a:solidFill>
                <a:latin typeface="Arial"/>
                <a:ea typeface="DejaVu Sans"/>
              </a:rPr>
              <a:t>On any given day, WFP has 5,600 trucks, 30 ships and nearly 100 planes on the move, delivering food and other assistance to those in most need;</a:t>
            </a:r>
            <a:endParaRPr b="0" lang="it-IT" sz="2000" spc="-1" strike="noStrike">
              <a:latin typeface="Arial"/>
            </a:endParaRPr>
          </a:p>
          <a:p>
            <a:pPr marL="216000" indent="-214920">
              <a:lnSpc>
                <a:spcPct val="100000"/>
              </a:lnSpc>
              <a:buClr>
                <a:srgbClr val="000000"/>
              </a:buClr>
              <a:buSzPct val="45000"/>
              <a:buFont typeface="Wingdings" charset="2"/>
              <a:buChar char=""/>
            </a:pPr>
            <a:r>
              <a:rPr b="0" lang="it-IT" sz="2000" spc="-1" strike="noStrike">
                <a:solidFill>
                  <a:srgbClr val="000000"/>
                </a:solidFill>
                <a:latin typeface="Arial"/>
                <a:ea typeface="DejaVu Sans"/>
              </a:rPr>
              <a:t>Every year, WFP distribute more than 15 billion rations at an estimated average cost per ration of US$ 0.61.</a:t>
            </a:r>
            <a:endParaRPr b="0" lang="it-IT" sz="2000" spc="-1" strike="noStrike">
              <a:latin typeface="Arial"/>
            </a:endParaRPr>
          </a:p>
        </p:txBody>
      </p:sp>
      <p:pic>
        <p:nvPicPr>
          <p:cNvPr id="59" name="" descr=""/>
          <p:cNvPicPr/>
          <p:nvPr/>
        </p:nvPicPr>
        <p:blipFill>
          <a:blip r:embed="rId2"/>
          <a:stretch/>
        </p:blipFill>
        <p:spPr>
          <a:xfrm>
            <a:off x="9972000" y="3060000"/>
            <a:ext cx="898920" cy="718920"/>
          </a:xfrm>
          <a:prstGeom prst="rect">
            <a:avLst/>
          </a:prstGeom>
          <a:ln w="0">
            <a:noFill/>
          </a:ln>
        </p:spPr>
      </p:pic>
      <p:pic>
        <p:nvPicPr>
          <p:cNvPr id="60" name="" descr=""/>
          <p:cNvPicPr/>
          <p:nvPr/>
        </p:nvPicPr>
        <p:blipFill>
          <a:blip r:embed="rId3"/>
          <a:stretch/>
        </p:blipFill>
        <p:spPr>
          <a:xfrm>
            <a:off x="6814440" y="2941920"/>
            <a:ext cx="852480" cy="837000"/>
          </a:xfrm>
          <a:prstGeom prst="rect">
            <a:avLst/>
          </a:prstGeom>
          <a:ln w="0">
            <a:noFill/>
          </a:ln>
        </p:spPr>
      </p:pic>
      <p:pic>
        <p:nvPicPr>
          <p:cNvPr id="61" name="" descr=""/>
          <p:cNvPicPr/>
          <p:nvPr/>
        </p:nvPicPr>
        <p:blipFill>
          <a:blip r:embed="rId4"/>
          <a:stretch/>
        </p:blipFill>
        <p:spPr>
          <a:xfrm>
            <a:off x="7668000" y="2880000"/>
            <a:ext cx="2327400" cy="2327400"/>
          </a:xfrm>
          <a:prstGeom prst="rect">
            <a:avLst/>
          </a:prstGeom>
          <a:ln w="0">
            <a:noFill/>
          </a:ln>
        </p:spPr>
      </p:pic>
      <p:sp>
        <p:nvSpPr>
          <p:cNvPr id="62" name="CustomShape 5"/>
          <p:cNvSpPr/>
          <p:nvPr/>
        </p:nvSpPr>
        <p:spPr>
          <a:xfrm>
            <a:off x="6480000" y="5436000"/>
            <a:ext cx="4893840" cy="1186920"/>
          </a:xfrm>
          <a:prstGeom prst="rect">
            <a:avLst/>
          </a:prstGeom>
          <a:noFill/>
          <a:ln w="0">
            <a:noFill/>
          </a:ln>
        </p:spPr>
        <p:style>
          <a:lnRef idx="0"/>
          <a:fillRef idx="0"/>
          <a:effectRef idx="0"/>
          <a:fontRef idx="minor"/>
        </p:style>
        <p:txBody>
          <a:bodyPr lIns="90000" rIns="90000" tIns="45000" bIns="45000">
            <a:spAutoFit/>
          </a:bodyPr>
          <a:p>
            <a:pPr algn="ctr">
              <a:lnSpc>
                <a:spcPct val="100000"/>
              </a:lnSpc>
            </a:pPr>
            <a:r>
              <a:rPr b="1" lang="it-IT" sz="1800" spc="-1" strike="noStrike">
                <a:solidFill>
                  <a:srgbClr val="34347d"/>
                </a:solidFill>
                <a:latin typeface="Calibri"/>
                <a:ea typeface="DejaVu Sans"/>
              </a:rPr>
              <a:t>WFP</a:t>
            </a:r>
            <a:r>
              <a:rPr b="0" lang="en-US" sz="1800" spc="-1" strike="noStrike">
                <a:solidFill>
                  <a:srgbClr val="24292e"/>
                </a:solidFill>
                <a:latin typeface="Calibri"/>
                <a:ea typeface="DejaVu Sans"/>
              </a:rPr>
              <a:t> and </a:t>
            </a:r>
            <a:r>
              <a:rPr b="1" lang="en-US" sz="1800" spc="-1" strike="noStrike">
                <a:solidFill>
                  <a:srgbClr val="34347d"/>
                </a:solidFill>
                <a:latin typeface="Calibri"/>
                <a:ea typeface="DejaVu Sans"/>
              </a:rPr>
              <a:t>ISI Foundation</a:t>
            </a:r>
            <a:r>
              <a:rPr b="0" lang="en-US" sz="1800" spc="-1" strike="noStrike">
                <a:solidFill>
                  <a:srgbClr val="24292e"/>
                </a:solidFill>
                <a:latin typeface="Calibri"/>
                <a:ea typeface="DejaVu Sans"/>
              </a:rPr>
              <a:t> are joining forces to offer a solution able to better plan and prepare for emerging food security crises.</a:t>
            </a:r>
            <a:endParaRPr b="0" lang="it-IT" sz="1800" spc="-1" strike="noStrike">
              <a:latin typeface="Arial"/>
            </a:endParaRPr>
          </a:p>
          <a:p>
            <a:pPr algn="ctr">
              <a:lnSpc>
                <a:spcPct val="100000"/>
              </a:lnSpc>
            </a:pPr>
            <a:endParaRPr b="0" lang="it-IT" sz="1800" spc="-1" strike="noStrike">
              <a:latin typeface="Arial"/>
            </a:endParaRPr>
          </a:p>
        </p:txBody>
      </p:sp>
      <p:pic>
        <p:nvPicPr>
          <p:cNvPr id="63" name="" descr=""/>
          <p:cNvPicPr/>
          <p:nvPr/>
        </p:nvPicPr>
        <p:blipFill>
          <a:blip r:embed="rId5"/>
          <a:stretch/>
        </p:blipFill>
        <p:spPr>
          <a:xfrm>
            <a:off x="1944000" y="1800000"/>
            <a:ext cx="900000" cy="885600"/>
          </a:xfrm>
          <a:prstGeom prst="rect">
            <a:avLst/>
          </a:prstGeom>
          <a:ln w="0">
            <a:noFill/>
          </a:ln>
        </p:spPr>
      </p:pic>
      <p:sp>
        <p:nvSpPr>
          <p:cNvPr id="64" name="TextShape 6"/>
          <p:cNvSpPr txBox="1"/>
          <p:nvPr/>
        </p:nvSpPr>
        <p:spPr>
          <a:xfrm>
            <a:off x="2700000" y="1980000"/>
            <a:ext cx="1620000" cy="602280"/>
          </a:xfrm>
          <a:prstGeom prst="rect">
            <a:avLst/>
          </a:prstGeom>
          <a:noFill/>
          <a:ln w="0">
            <a:noFill/>
          </a:ln>
        </p:spPr>
        <p:txBody>
          <a:bodyPr lIns="90000" rIns="90000" tIns="45000" bIns="45000">
            <a:noAutofit/>
          </a:bodyPr>
          <a:p>
            <a:pPr algn="ctr"/>
            <a:r>
              <a:rPr b="1" lang="it-IT" sz="1800" spc="-1" strike="noStrike">
                <a:solidFill>
                  <a:srgbClr val="e8a202"/>
                </a:solidFill>
                <a:latin typeface="Arial"/>
              </a:rPr>
              <a:t>Nobel Peace Prize 2020!</a:t>
            </a:r>
            <a:endParaRPr b="1" lang="it-IT" sz="1800" spc="-1" strike="noStrike">
              <a:solidFill>
                <a:srgbClr val="e8a202"/>
              </a:solidFill>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5" name="CustomShape 1"/>
          <p:cNvSpPr/>
          <p:nvPr/>
        </p:nvSpPr>
        <p:spPr>
          <a:xfrm>
            <a:off x="540000" y="360000"/>
            <a:ext cx="11338560" cy="1079280"/>
          </a:xfrm>
          <a:prstGeom prst="rect">
            <a:avLst/>
          </a:prstGeom>
          <a:solidFill>
            <a:srgbClr val="ffffff"/>
          </a:solidFill>
          <a:ln w="0">
            <a:solidFill>
              <a:srgbClr val="ffffff"/>
            </a:solidFill>
          </a:ln>
        </p:spPr>
        <p:style>
          <a:lnRef idx="0"/>
          <a:fillRef idx="0"/>
          <a:effectRef idx="0"/>
          <a:fontRef idx="minor"/>
        </p:style>
      </p:sp>
      <p:sp>
        <p:nvSpPr>
          <p:cNvPr id="66" name="CustomShape 2"/>
          <p:cNvSpPr/>
          <p:nvPr/>
        </p:nvSpPr>
        <p:spPr>
          <a:xfrm>
            <a:off x="1159560" y="3240000"/>
            <a:ext cx="10370880" cy="36396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i="1" lang="en-US" sz="1800" spc="-1" strike="noStrike">
                <a:solidFill>
                  <a:srgbClr val="000000"/>
                </a:solidFill>
                <a:latin typeface="Calibri"/>
                <a:ea typeface="DejaVu Sans"/>
              </a:rPr>
              <a:t>“</a:t>
            </a:r>
            <a:r>
              <a:rPr b="0" i="1" lang="en-US" sz="1800" spc="-1" strike="noStrike">
                <a:solidFill>
                  <a:srgbClr val="000000"/>
                </a:solidFill>
                <a:latin typeface="Calibri"/>
                <a:ea typeface="DejaVu Sans"/>
              </a:rPr>
              <a:t>Could you please tell me how many days in the past week your household has eaten the following foods?”</a:t>
            </a:r>
            <a:endParaRPr b="0" lang="it-IT" sz="1800" spc="-1" strike="noStrike">
              <a:latin typeface="Arial"/>
            </a:endParaRPr>
          </a:p>
        </p:txBody>
      </p:sp>
      <p:pic>
        <p:nvPicPr>
          <p:cNvPr id="67" name="Immagine 15" descr="Immagine che contiene screenshot&#10;&#10;Descrizione generata automaticamente"/>
          <p:cNvPicPr/>
          <p:nvPr/>
        </p:nvPicPr>
        <p:blipFill>
          <a:blip r:embed="rId1"/>
          <a:stretch/>
        </p:blipFill>
        <p:spPr>
          <a:xfrm>
            <a:off x="900000" y="3960000"/>
            <a:ext cx="3779280" cy="2519280"/>
          </a:xfrm>
          <a:prstGeom prst="rect">
            <a:avLst/>
          </a:prstGeom>
          <a:ln w="0">
            <a:noFill/>
          </a:ln>
        </p:spPr>
      </p:pic>
      <p:pic>
        <p:nvPicPr>
          <p:cNvPr id="68" name="" descr=""/>
          <p:cNvPicPr/>
          <p:nvPr/>
        </p:nvPicPr>
        <p:blipFill>
          <a:blip r:embed="rId2"/>
          <a:stretch/>
        </p:blipFill>
        <p:spPr>
          <a:xfrm rot="51000">
            <a:off x="541440" y="3170880"/>
            <a:ext cx="532800" cy="532800"/>
          </a:xfrm>
          <a:prstGeom prst="rect">
            <a:avLst/>
          </a:prstGeom>
          <a:ln w="0">
            <a:noFill/>
          </a:ln>
        </p:spPr>
      </p:pic>
      <p:pic>
        <p:nvPicPr>
          <p:cNvPr id="69" name="" descr=""/>
          <p:cNvPicPr/>
          <p:nvPr/>
        </p:nvPicPr>
        <p:blipFill>
          <a:blip r:embed="rId3"/>
          <a:stretch/>
        </p:blipFill>
        <p:spPr>
          <a:xfrm>
            <a:off x="5220360" y="4136760"/>
            <a:ext cx="4138920" cy="722520"/>
          </a:xfrm>
          <a:prstGeom prst="rect">
            <a:avLst/>
          </a:prstGeom>
          <a:ln w="0">
            <a:noFill/>
          </a:ln>
        </p:spPr>
      </p:pic>
      <p:sp>
        <p:nvSpPr>
          <p:cNvPr id="70" name="CustomShape 3"/>
          <p:cNvSpPr/>
          <p:nvPr/>
        </p:nvSpPr>
        <p:spPr>
          <a:xfrm>
            <a:off x="540000" y="603720"/>
            <a:ext cx="11159280" cy="655560"/>
          </a:xfrm>
          <a:prstGeom prst="rect">
            <a:avLst/>
          </a:prstGeom>
          <a:noFill/>
          <a:ln w="0">
            <a:noFill/>
          </a:ln>
        </p:spPr>
        <p:style>
          <a:lnRef idx="0"/>
          <a:fillRef idx="0"/>
          <a:effectRef idx="0"/>
          <a:fontRef idx="minor"/>
        </p:style>
        <p:txBody>
          <a:bodyPr lIns="90000" rIns="90000" tIns="45000" bIns="45000">
            <a:noAutofit/>
          </a:bodyPr>
          <a:p>
            <a:pPr>
              <a:lnSpc>
                <a:spcPct val="100000"/>
              </a:lnSpc>
            </a:pPr>
            <a:r>
              <a:rPr b="0" lang="en-US" sz="2000" spc="-1" strike="noStrike">
                <a:solidFill>
                  <a:srgbClr val="000000"/>
                </a:solidFill>
                <a:latin typeface="Arial"/>
                <a:ea typeface="DejaVu Sans"/>
              </a:rPr>
              <a:t>The collaboration with Elisa Omodei, data scientist at WFP, made it possible to analyze data that represented or caused food insecurity.</a:t>
            </a:r>
            <a:endParaRPr b="0" lang="it-IT" sz="2000" spc="-1" strike="noStrike">
              <a:latin typeface="Arial"/>
            </a:endParaRPr>
          </a:p>
        </p:txBody>
      </p:sp>
      <p:sp>
        <p:nvSpPr>
          <p:cNvPr id="71" name="CustomShape 4"/>
          <p:cNvSpPr/>
          <p:nvPr/>
        </p:nvSpPr>
        <p:spPr>
          <a:xfrm>
            <a:off x="1980000" y="1939680"/>
            <a:ext cx="8999280" cy="939600"/>
          </a:xfrm>
          <a:prstGeom prst="rect">
            <a:avLst/>
          </a:prstGeom>
          <a:noFill/>
          <a:ln w="0">
            <a:noFill/>
          </a:ln>
        </p:spPr>
        <p:style>
          <a:lnRef idx="0"/>
          <a:fillRef idx="0"/>
          <a:effectRef idx="0"/>
          <a:fontRef idx="minor"/>
        </p:style>
        <p:txBody>
          <a:bodyPr lIns="90000" rIns="90000" tIns="45000" bIns="45000">
            <a:noAutofit/>
          </a:bodyPr>
          <a:p>
            <a:pPr>
              <a:lnSpc>
                <a:spcPct val="100000"/>
              </a:lnSpc>
            </a:pPr>
            <a:r>
              <a:rPr b="0" lang="it-IT" sz="2000" spc="-1" strike="noStrike">
                <a:solidFill>
                  <a:srgbClr val="000000"/>
                </a:solidFill>
                <a:latin typeface="Arial"/>
                <a:ea typeface="DejaVu Sans"/>
              </a:rPr>
              <a:t>WFP uses </a:t>
            </a:r>
            <a:r>
              <a:rPr b="0" i="1" lang="it-IT" sz="2000" spc="-1" strike="noStrike">
                <a:solidFill>
                  <a:srgbClr val="000000"/>
                </a:solidFill>
                <a:latin typeface="Arial"/>
                <a:ea typeface="DejaVu Sans"/>
              </a:rPr>
              <a:t>food consumption</a:t>
            </a:r>
            <a:r>
              <a:rPr b="0" lang="it-IT" sz="2000" spc="-1" strike="noStrike">
                <a:solidFill>
                  <a:srgbClr val="000000"/>
                </a:solidFill>
                <a:latin typeface="Arial"/>
                <a:ea typeface="DejaVu Sans"/>
              </a:rPr>
              <a:t> as the entry point for describing food insecurity.</a:t>
            </a:r>
            <a:endParaRPr b="0" lang="it-IT" sz="2000" spc="-1" strike="noStrike">
              <a:latin typeface="Arial"/>
            </a:endParaRPr>
          </a:p>
        </p:txBody>
      </p:sp>
      <p:sp>
        <p:nvSpPr>
          <p:cNvPr id="72" name="CustomShape 5"/>
          <p:cNvSpPr/>
          <p:nvPr/>
        </p:nvSpPr>
        <p:spPr>
          <a:xfrm>
            <a:off x="5760000" y="1300320"/>
            <a:ext cx="538560" cy="498960"/>
          </a:xfrm>
          <a:custGeom>
            <a:avLst/>
            <a:gdLst/>
            <a:ahLst/>
            <a:rect l="l" t="t" r="r" b="b"/>
            <a:pathLst>
              <a:path w="1502" h="1102">
                <a:moveTo>
                  <a:pt x="375" y="0"/>
                </a:moveTo>
                <a:lnTo>
                  <a:pt x="375" y="825"/>
                </a:lnTo>
                <a:lnTo>
                  <a:pt x="0" y="825"/>
                </a:lnTo>
                <a:lnTo>
                  <a:pt x="750" y="1101"/>
                </a:lnTo>
                <a:lnTo>
                  <a:pt x="1501" y="825"/>
                </a:lnTo>
                <a:lnTo>
                  <a:pt x="1125" y="825"/>
                </a:lnTo>
                <a:lnTo>
                  <a:pt x="1125" y="0"/>
                </a:lnTo>
                <a:lnTo>
                  <a:pt x="375" y="0"/>
                </a:lnTo>
              </a:path>
            </a:pathLst>
          </a:custGeom>
          <a:solidFill>
            <a:srgbClr val="ffffff"/>
          </a:solidFill>
          <a:ln w="19080">
            <a:solidFill>
              <a:srgbClr val="34347d"/>
            </a:solidFill>
            <a:round/>
          </a:ln>
        </p:spPr>
        <p:style>
          <a:lnRef idx="0"/>
          <a:fillRef idx="0"/>
          <a:effectRef idx="0"/>
          <a:fontRef idx="minor"/>
        </p:style>
      </p:sp>
      <p:sp>
        <p:nvSpPr>
          <p:cNvPr id="73" name="CustomShape 6"/>
          <p:cNvSpPr/>
          <p:nvPr/>
        </p:nvSpPr>
        <p:spPr>
          <a:xfrm>
            <a:off x="4409640" y="2520000"/>
            <a:ext cx="6389640" cy="656280"/>
          </a:xfrm>
          <a:prstGeom prst="rect">
            <a:avLst/>
          </a:prstGeom>
          <a:noFill/>
          <a:ln w="0">
            <a:noFill/>
          </a:ln>
        </p:spPr>
        <p:style>
          <a:lnRef idx="0"/>
          <a:fillRef idx="0"/>
          <a:effectRef idx="0"/>
          <a:fontRef idx="minor"/>
        </p:style>
        <p:txBody>
          <a:bodyPr lIns="90000" rIns="90000" tIns="45000" bIns="45000">
            <a:noAutofit/>
          </a:bodyPr>
          <a:p>
            <a:pPr>
              <a:lnSpc>
                <a:spcPct val="100000"/>
              </a:lnSpc>
            </a:pPr>
            <a:r>
              <a:rPr b="1" lang="en" sz="3200" spc="-1" strike="noStrike">
                <a:solidFill>
                  <a:srgbClr val="34347d"/>
                </a:solidFill>
                <a:latin typeface="Arial"/>
                <a:ea typeface="Nixie One"/>
              </a:rPr>
              <a:t>How in practice?</a:t>
            </a:r>
            <a:endParaRPr b="0" lang="it-IT" sz="3200" spc="-1" strike="noStrike">
              <a:latin typeface="Arial"/>
            </a:endParaRPr>
          </a:p>
        </p:txBody>
      </p:sp>
      <p:sp>
        <p:nvSpPr>
          <p:cNvPr id="74" name="CustomShape 7"/>
          <p:cNvSpPr/>
          <p:nvPr/>
        </p:nvSpPr>
        <p:spPr>
          <a:xfrm>
            <a:off x="9621000" y="3960000"/>
            <a:ext cx="2798280" cy="1113480"/>
          </a:xfrm>
          <a:prstGeom prst="rect">
            <a:avLst/>
          </a:prstGeom>
          <a:noFill/>
          <a:ln w="0">
            <a:noFill/>
          </a:ln>
        </p:spPr>
        <p:style>
          <a:lnRef idx="0"/>
          <a:fillRef idx="0"/>
          <a:effectRef idx="0"/>
          <a:fontRef idx="minor"/>
        </p:style>
        <p:txBody>
          <a:bodyPr lIns="90000" rIns="90000" tIns="45000" bIns="45000">
            <a:noAutofit/>
          </a:bodyPr>
          <a:p>
            <a:pPr marL="216000" indent="-215280">
              <a:lnSpc>
                <a:spcPct val="100000"/>
              </a:lnSpc>
              <a:buClr>
                <a:srgbClr val="000000"/>
              </a:buClr>
              <a:buSzPct val="45000"/>
              <a:buFont typeface="Wingdings" charset="2"/>
              <a:buChar char=""/>
            </a:pPr>
            <a:r>
              <a:rPr b="0" lang="it-IT" sz="1800" spc="-1" strike="noStrike">
                <a:solidFill>
                  <a:srgbClr val="000000"/>
                </a:solidFill>
                <a:latin typeface="Arial"/>
                <a:ea typeface="DejaVu Sans"/>
              </a:rPr>
              <a:t>dietary diversity; </a:t>
            </a:r>
            <a:endParaRPr b="0" lang="it-IT" sz="1800" spc="-1" strike="noStrike">
              <a:latin typeface="Arial"/>
            </a:endParaRPr>
          </a:p>
          <a:p>
            <a:pPr marL="216000" indent="-215280">
              <a:lnSpc>
                <a:spcPct val="100000"/>
              </a:lnSpc>
              <a:buClr>
                <a:srgbClr val="000000"/>
              </a:buClr>
              <a:buSzPct val="45000"/>
              <a:buFont typeface="Wingdings" charset="2"/>
              <a:buChar char=""/>
            </a:pPr>
            <a:r>
              <a:rPr b="0" lang="it-IT" sz="1800" spc="-1" strike="noStrike">
                <a:solidFill>
                  <a:srgbClr val="000000"/>
                </a:solidFill>
                <a:latin typeface="Arial"/>
                <a:ea typeface="DejaVu Sans"/>
              </a:rPr>
              <a:t>food frequency;</a:t>
            </a:r>
            <a:endParaRPr b="0" lang="it-IT" sz="1800" spc="-1" strike="noStrike">
              <a:latin typeface="Arial"/>
            </a:endParaRPr>
          </a:p>
          <a:p>
            <a:pPr marL="216000" indent="-215280">
              <a:lnSpc>
                <a:spcPct val="100000"/>
              </a:lnSpc>
              <a:buClr>
                <a:srgbClr val="000000"/>
              </a:buClr>
              <a:buSzPct val="45000"/>
              <a:buFont typeface="Wingdings" charset="2"/>
              <a:buChar char=""/>
            </a:pPr>
            <a:r>
              <a:rPr b="0" lang="it-IT" sz="1800" spc="-1" strike="noStrike">
                <a:solidFill>
                  <a:srgbClr val="000000"/>
                </a:solidFill>
                <a:latin typeface="Arial"/>
                <a:ea typeface="DejaVu Sans"/>
              </a:rPr>
              <a:t>relative nutritional importance.</a:t>
            </a:r>
            <a:endParaRPr b="0" lang="it-IT" sz="1800" spc="-1" strike="noStrike">
              <a:latin typeface="Arial"/>
            </a:endParaRPr>
          </a:p>
        </p:txBody>
      </p:sp>
      <p:sp>
        <p:nvSpPr>
          <p:cNvPr id="75" name="CustomShape 8"/>
          <p:cNvSpPr/>
          <p:nvPr/>
        </p:nvSpPr>
        <p:spPr>
          <a:xfrm>
            <a:off x="5040000" y="3960000"/>
            <a:ext cx="6839280" cy="1260000"/>
          </a:xfrm>
          <a:custGeom>
            <a:avLst/>
            <a:gdLst/>
            <a:ahLst/>
            <a:rect l="l" t="t" r="r" b="b"/>
            <a:pathLst>
              <a:path w="19002" h="3097">
                <a:moveTo>
                  <a:pt x="516" y="0"/>
                </a:moveTo>
                <a:lnTo>
                  <a:pt x="516" y="0"/>
                </a:lnTo>
                <a:cubicBezTo>
                  <a:pt x="425" y="0"/>
                  <a:pt x="336" y="24"/>
                  <a:pt x="258" y="69"/>
                </a:cubicBezTo>
                <a:cubicBezTo>
                  <a:pt x="180" y="114"/>
                  <a:pt x="114" y="180"/>
                  <a:pt x="69" y="258"/>
                </a:cubicBezTo>
                <a:cubicBezTo>
                  <a:pt x="24" y="336"/>
                  <a:pt x="0" y="425"/>
                  <a:pt x="0" y="516"/>
                </a:cubicBezTo>
                <a:lnTo>
                  <a:pt x="0" y="2580"/>
                </a:lnTo>
                <a:lnTo>
                  <a:pt x="0" y="2580"/>
                </a:lnTo>
                <a:cubicBezTo>
                  <a:pt x="0" y="2671"/>
                  <a:pt x="24" y="2760"/>
                  <a:pt x="69" y="2838"/>
                </a:cubicBezTo>
                <a:cubicBezTo>
                  <a:pt x="114" y="2916"/>
                  <a:pt x="180" y="2982"/>
                  <a:pt x="258" y="3027"/>
                </a:cubicBezTo>
                <a:cubicBezTo>
                  <a:pt x="336" y="3072"/>
                  <a:pt x="425" y="3096"/>
                  <a:pt x="516" y="3096"/>
                </a:cubicBezTo>
                <a:lnTo>
                  <a:pt x="18485" y="3096"/>
                </a:lnTo>
                <a:lnTo>
                  <a:pt x="18485" y="3096"/>
                </a:lnTo>
                <a:cubicBezTo>
                  <a:pt x="18576" y="3096"/>
                  <a:pt x="18665" y="3072"/>
                  <a:pt x="18743" y="3027"/>
                </a:cubicBezTo>
                <a:cubicBezTo>
                  <a:pt x="18821" y="2982"/>
                  <a:pt x="18887" y="2916"/>
                  <a:pt x="18932" y="2838"/>
                </a:cubicBezTo>
                <a:cubicBezTo>
                  <a:pt x="18977" y="2760"/>
                  <a:pt x="19001" y="2671"/>
                  <a:pt x="19001" y="2580"/>
                </a:cubicBezTo>
                <a:lnTo>
                  <a:pt x="19001" y="516"/>
                </a:lnTo>
                <a:lnTo>
                  <a:pt x="19001" y="516"/>
                </a:lnTo>
                <a:lnTo>
                  <a:pt x="19001" y="516"/>
                </a:lnTo>
                <a:cubicBezTo>
                  <a:pt x="19001" y="425"/>
                  <a:pt x="18977" y="336"/>
                  <a:pt x="18932" y="258"/>
                </a:cubicBezTo>
                <a:cubicBezTo>
                  <a:pt x="18887" y="180"/>
                  <a:pt x="18821" y="114"/>
                  <a:pt x="18743" y="69"/>
                </a:cubicBezTo>
                <a:cubicBezTo>
                  <a:pt x="18665" y="24"/>
                  <a:pt x="18576" y="0"/>
                  <a:pt x="18485" y="0"/>
                </a:cubicBezTo>
                <a:lnTo>
                  <a:pt x="516" y="0"/>
                </a:lnTo>
              </a:path>
            </a:pathLst>
          </a:custGeom>
          <a:noFill/>
          <a:ln w="0">
            <a:solidFill>
              <a:srgbClr val="999999"/>
            </a:solidFill>
          </a:ln>
        </p:spPr>
        <p:style>
          <a:lnRef idx="0"/>
          <a:fillRef idx="0"/>
          <a:effectRef idx="0"/>
          <a:fontRef idx="minor"/>
        </p:style>
      </p:sp>
      <p:sp>
        <p:nvSpPr>
          <p:cNvPr id="76" name="CustomShape 9"/>
          <p:cNvSpPr/>
          <p:nvPr/>
        </p:nvSpPr>
        <p:spPr>
          <a:xfrm>
            <a:off x="5112000" y="5013720"/>
            <a:ext cx="2519280" cy="204120"/>
          </a:xfrm>
          <a:prstGeom prst="rect">
            <a:avLst/>
          </a:prstGeom>
          <a:noFill/>
          <a:ln w="0">
            <a:noFill/>
          </a:ln>
        </p:spPr>
        <p:style>
          <a:lnRef idx="0"/>
          <a:fillRef idx="0"/>
          <a:effectRef idx="0"/>
          <a:fontRef idx="minor"/>
        </p:style>
        <p:txBody>
          <a:bodyPr lIns="90000" rIns="90000" tIns="45000" bIns="45000">
            <a:noAutofit/>
          </a:bodyPr>
          <a:p>
            <a:pPr>
              <a:lnSpc>
                <a:spcPct val="100000"/>
              </a:lnSpc>
            </a:pPr>
            <a:r>
              <a:rPr b="0" lang="it-IT" sz="800" spc="-1" strike="noStrike">
                <a:solidFill>
                  <a:srgbClr val="808080"/>
                </a:solidFill>
                <a:latin typeface="Arial"/>
                <a:ea typeface="DejaVu Sans"/>
              </a:rPr>
              <a:t>At household level</a:t>
            </a:r>
            <a:endParaRPr b="0" lang="it-IT" sz="800" spc="-1" strike="noStrike">
              <a:latin typeface="Arial"/>
            </a:endParaRPr>
          </a:p>
        </p:txBody>
      </p:sp>
      <p:sp>
        <p:nvSpPr>
          <p:cNvPr id="77" name="CustomShape 10"/>
          <p:cNvSpPr/>
          <p:nvPr/>
        </p:nvSpPr>
        <p:spPr>
          <a:xfrm>
            <a:off x="6300000" y="5868000"/>
            <a:ext cx="1259280" cy="359280"/>
          </a:xfrm>
          <a:custGeom>
            <a:avLst/>
            <a:gdLst/>
            <a:ahLst/>
            <a:rect l="l" t="t" r="r" b="b"/>
            <a:pathLst>
              <a:path w="3502" h="1002">
                <a:moveTo>
                  <a:pt x="0" y="0"/>
                </a:moveTo>
                <a:lnTo>
                  <a:pt x="3072" y="0"/>
                </a:lnTo>
                <a:lnTo>
                  <a:pt x="3501" y="500"/>
                </a:lnTo>
                <a:lnTo>
                  <a:pt x="3072" y="1001"/>
                </a:lnTo>
                <a:lnTo>
                  <a:pt x="0" y="1001"/>
                </a:lnTo>
                <a:lnTo>
                  <a:pt x="428" y="500"/>
                </a:lnTo>
                <a:lnTo>
                  <a:pt x="0" y="0"/>
                </a:lnTo>
              </a:path>
            </a:pathLst>
          </a:custGeom>
          <a:solidFill>
            <a:srgbClr val="ff0000"/>
          </a:solidFill>
          <a:ln w="0">
            <a:solidFill>
              <a:srgbClr val="000000"/>
            </a:solidFill>
          </a:ln>
        </p:spPr>
        <p:style>
          <a:lnRef idx="0"/>
          <a:fillRef idx="0"/>
          <a:effectRef idx="0"/>
          <a:fontRef idx="minor"/>
        </p:style>
      </p:sp>
      <p:sp>
        <p:nvSpPr>
          <p:cNvPr id="78" name="CustomShape 11"/>
          <p:cNvSpPr/>
          <p:nvPr/>
        </p:nvSpPr>
        <p:spPr>
          <a:xfrm>
            <a:off x="6480000" y="5889960"/>
            <a:ext cx="1439280" cy="301320"/>
          </a:xfrm>
          <a:prstGeom prst="rect">
            <a:avLst/>
          </a:prstGeom>
          <a:noFill/>
          <a:ln w="0">
            <a:noFill/>
          </a:ln>
        </p:spPr>
        <p:style>
          <a:lnRef idx="0"/>
          <a:fillRef idx="0"/>
          <a:effectRef idx="0"/>
          <a:fontRef idx="minor"/>
        </p:style>
        <p:txBody>
          <a:bodyPr lIns="90000" rIns="90000" tIns="45000" bIns="45000">
            <a:noAutofit/>
          </a:bodyPr>
          <a:p>
            <a:pPr>
              <a:lnSpc>
                <a:spcPct val="100000"/>
              </a:lnSpc>
            </a:pPr>
            <a:r>
              <a:rPr b="1" lang="it-IT" sz="1500" spc="-1" strike="noStrike">
                <a:solidFill>
                  <a:srgbClr val="ffffff"/>
                </a:solidFill>
                <a:latin typeface="Arial"/>
                <a:ea typeface="DejaVu Sans"/>
              </a:rPr>
              <a:t>FCS &lt; 21</a:t>
            </a:r>
            <a:endParaRPr b="0" lang="it-IT" sz="1500" spc="-1" strike="noStrike">
              <a:latin typeface="Arial"/>
            </a:endParaRPr>
          </a:p>
        </p:txBody>
      </p:sp>
      <p:sp>
        <p:nvSpPr>
          <p:cNvPr id="79" name="CustomShape 12"/>
          <p:cNvSpPr/>
          <p:nvPr/>
        </p:nvSpPr>
        <p:spPr>
          <a:xfrm>
            <a:off x="7560000" y="5868000"/>
            <a:ext cx="1619280" cy="359280"/>
          </a:xfrm>
          <a:custGeom>
            <a:avLst/>
            <a:gdLst/>
            <a:ahLst/>
            <a:rect l="l" t="t" r="r" b="b"/>
            <a:pathLst>
              <a:path w="4502" h="1002">
                <a:moveTo>
                  <a:pt x="0" y="0"/>
                </a:moveTo>
                <a:lnTo>
                  <a:pt x="4072" y="0"/>
                </a:lnTo>
                <a:lnTo>
                  <a:pt x="4501" y="500"/>
                </a:lnTo>
                <a:lnTo>
                  <a:pt x="4072" y="1001"/>
                </a:lnTo>
                <a:lnTo>
                  <a:pt x="0" y="1001"/>
                </a:lnTo>
                <a:lnTo>
                  <a:pt x="429" y="500"/>
                </a:lnTo>
                <a:lnTo>
                  <a:pt x="0" y="0"/>
                </a:lnTo>
              </a:path>
            </a:pathLst>
          </a:custGeom>
          <a:solidFill>
            <a:srgbClr val="ff8000"/>
          </a:solidFill>
          <a:ln w="0">
            <a:solidFill>
              <a:srgbClr val="000000"/>
            </a:solidFill>
          </a:ln>
        </p:spPr>
        <p:style>
          <a:lnRef idx="0"/>
          <a:fillRef idx="0"/>
          <a:effectRef idx="0"/>
          <a:fontRef idx="minor"/>
        </p:style>
      </p:sp>
      <p:sp>
        <p:nvSpPr>
          <p:cNvPr id="80" name="CustomShape 13"/>
          <p:cNvSpPr/>
          <p:nvPr/>
        </p:nvSpPr>
        <p:spPr>
          <a:xfrm>
            <a:off x="7704000" y="5889960"/>
            <a:ext cx="1439280" cy="301320"/>
          </a:xfrm>
          <a:prstGeom prst="rect">
            <a:avLst/>
          </a:prstGeom>
          <a:noFill/>
          <a:ln w="0">
            <a:noFill/>
          </a:ln>
        </p:spPr>
        <p:style>
          <a:lnRef idx="0"/>
          <a:fillRef idx="0"/>
          <a:effectRef idx="0"/>
          <a:fontRef idx="minor"/>
        </p:style>
        <p:txBody>
          <a:bodyPr lIns="90000" rIns="90000" tIns="45000" bIns="45000">
            <a:noAutofit/>
          </a:bodyPr>
          <a:p>
            <a:pPr>
              <a:lnSpc>
                <a:spcPct val="100000"/>
              </a:lnSpc>
            </a:pPr>
            <a:r>
              <a:rPr b="1" lang="it-IT" sz="1500" spc="-1" strike="noStrike">
                <a:solidFill>
                  <a:srgbClr val="ffffff"/>
                </a:solidFill>
                <a:latin typeface="Arial"/>
                <a:ea typeface="DejaVu Sans"/>
              </a:rPr>
              <a:t>21 &lt; FCS &lt; 35</a:t>
            </a:r>
            <a:endParaRPr b="0" lang="it-IT" sz="1500" spc="-1" strike="noStrike">
              <a:latin typeface="Arial"/>
            </a:endParaRPr>
          </a:p>
        </p:txBody>
      </p:sp>
      <p:sp>
        <p:nvSpPr>
          <p:cNvPr id="81" name="CustomShape 14"/>
          <p:cNvSpPr/>
          <p:nvPr/>
        </p:nvSpPr>
        <p:spPr>
          <a:xfrm>
            <a:off x="9180000" y="5868000"/>
            <a:ext cx="1259280" cy="359280"/>
          </a:xfrm>
          <a:custGeom>
            <a:avLst/>
            <a:gdLst/>
            <a:ahLst/>
            <a:rect l="l" t="t" r="r" b="b"/>
            <a:pathLst>
              <a:path w="3502" h="1002">
                <a:moveTo>
                  <a:pt x="0" y="0"/>
                </a:moveTo>
                <a:lnTo>
                  <a:pt x="3072" y="0"/>
                </a:lnTo>
                <a:lnTo>
                  <a:pt x="3501" y="500"/>
                </a:lnTo>
                <a:lnTo>
                  <a:pt x="3072" y="1001"/>
                </a:lnTo>
                <a:lnTo>
                  <a:pt x="0" y="1001"/>
                </a:lnTo>
                <a:lnTo>
                  <a:pt x="428" y="500"/>
                </a:lnTo>
                <a:lnTo>
                  <a:pt x="0" y="0"/>
                </a:lnTo>
              </a:path>
            </a:pathLst>
          </a:custGeom>
          <a:solidFill>
            <a:srgbClr val="00a933"/>
          </a:solidFill>
          <a:ln w="0">
            <a:solidFill>
              <a:srgbClr val="000000"/>
            </a:solidFill>
          </a:ln>
        </p:spPr>
        <p:style>
          <a:lnRef idx="0"/>
          <a:fillRef idx="0"/>
          <a:effectRef idx="0"/>
          <a:fontRef idx="minor"/>
        </p:style>
      </p:sp>
      <p:sp>
        <p:nvSpPr>
          <p:cNvPr id="82" name="CustomShape 15"/>
          <p:cNvSpPr/>
          <p:nvPr/>
        </p:nvSpPr>
        <p:spPr>
          <a:xfrm>
            <a:off x="9360000" y="5889960"/>
            <a:ext cx="1439280" cy="301320"/>
          </a:xfrm>
          <a:prstGeom prst="rect">
            <a:avLst/>
          </a:prstGeom>
          <a:noFill/>
          <a:ln w="0">
            <a:noFill/>
          </a:ln>
        </p:spPr>
        <p:style>
          <a:lnRef idx="0"/>
          <a:fillRef idx="0"/>
          <a:effectRef idx="0"/>
          <a:fontRef idx="minor"/>
        </p:style>
        <p:txBody>
          <a:bodyPr lIns="90000" rIns="90000" tIns="45000" bIns="45000">
            <a:noAutofit/>
          </a:bodyPr>
          <a:p>
            <a:pPr>
              <a:lnSpc>
                <a:spcPct val="100000"/>
              </a:lnSpc>
            </a:pPr>
            <a:r>
              <a:rPr b="1" lang="it-IT" sz="1500" spc="-1" strike="noStrike">
                <a:solidFill>
                  <a:srgbClr val="ffffff"/>
                </a:solidFill>
                <a:latin typeface="Arial"/>
                <a:ea typeface="DejaVu Sans"/>
              </a:rPr>
              <a:t>FCS &gt; 35</a:t>
            </a:r>
            <a:endParaRPr b="0" lang="it-IT" sz="1500" spc="-1" strike="noStrike">
              <a:latin typeface="Arial"/>
            </a:endParaRPr>
          </a:p>
        </p:txBody>
      </p:sp>
      <p:sp>
        <p:nvSpPr>
          <p:cNvPr id="83" name="CustomShape 16"/>
          <p:cNvSpPr/>
          <p:nvPr/>
        </p:nvSpPr>
        <p:spPr>
          <a:xfrm>
            <a:off x="6624000" y="5521680"/>
            <a:ext cx="719280" cy="345600"/>
          </a:xfrm>
          <a:prstGeom prst="rect">
            <a:avLst/>
          </a:prstGeom>
          <a:noFill/>
          <a:ln w="0">
            <a:noFill/>
          </a:ln>
        </p:spPr>
        <p:style>
          <a:lnRef idx="0"/>
          <a:fillRef idx="0"/>
          <a:effectRef idx="0"/>
          <a:fontRef idx="minor"/>
        </p:style>
        <p:txBody>
          <a:bodyPr lIns="90000" rIns="90000" tIns="45000" bIns="45000">
            <a:noAutofit/>
          </a:bodyPr>
          <a:p>
            <a:pPr>
              <a:lnSpc>
                <a:spcPct val="100000"/>
              </a:lnSpc>
            </a:pPr>
            <a:r>
              <a:rPr b="1" lang="it-IT" sz="1800" spc="-1" strike="noStrike">
                <a:solidFill>
                  <a:srgbClr val="ff0000"/>
                </a:solidFill>
                <a:latin typeface="Arial"/>
                <a:ea typeface="DejaVu Sans"/>
              </a:rPr>
              <a:t>poor</a:t>
            </a:r>
            <a:endParaRPr b="0" lang="it-IT" sz="1800" spc="-1" strike="noStrike">
              <a:latin typeface="Arial"/>
            </a:endParaRPr>
          </a:p>
        </p:txBody>
      </p:sp>
      <p:sp>
        <p:nvSpPr>
          <p:cNvPr id="84" name="CustomShape 17"/>
          <p:cNvSpPr/>
          <p:nvPr/>
        </p:nvSpPr>
        <p:spPr>
          <a:xfrm>
            <a:off x="7668000" y="5521680"/>
            <a:ext cx="1439280" cy="345600"/>
          </a:xfrm>
          <a:prstGeom prst="rect">
            <a:avLst/>
          </a:prstGeom>
          <a:noFill/>
          <a:ln w="0">
            <a:noFill/>
          </a:ln>
        </p:spPr>
        <p:style>
          <a:lnRef idx="0"/>
          <a:fillRef idx="0"/>
          <a:effectRef idx="0"/>
          <a:fontRef idx="minor"/>
        </p:style>
        <p:txBody>
          <a:bodyPr lIns="90000" rIns="90000" tIns="45000" bIns="45000">
            <a:noAutofit/>
          </a:bodyPr>
          <a:p>
            <a:pPr>
              <a:lnSpc>
                <a:spcPct val="100000"/>
              </a:lnSpc>
            </a:pPr>
            <a:r>
              <a:rPr b="1" lang="it-IT" sz="1800" spc="-1" strike="noStrike">
                <a:solidFill>
                  <a:srgbClr val="ff8000"/>
                </a:solidFill>
                <a:latin typeface="Arial"/>
                <a:ea typeface="DejaVu Sans"/>
              </a:rPr>
              <a:t>borderline</a:t>
            </a:r>
            <a:endParaRPr b="0" lang="it-IT" sz="1800" spc="-1" strike="noStrike">
              <a:latin typeface="Arial"/>
            </a:endParaRPr>
          </a:p>
        </p:txBody>
      </p:sp>
      <p:sp>
        <p:nvSpPr>
          <p:cNvPr id="85" name="CustomShape 18"/>
          <p:cNvSpPr/>
          <p:nvPr/>
        </p:nvSpPr>
        <p:spPr>
          <a:xfrm>
            <a:off x="9108000" y="5521680"/>
            <a:ext cx="1619280" cy="367560"/>
          </a:xfrm>
          <a:prstGeom prst="rect">
            <a:avLst/>
          </a:prstGeom>
          <a:noFill/>
          <a:ln w="0">
            <a:noFill/>
          </a:ln>
        </p:spPr>
        <p:style>
          <a:lnRef idx="0"/>
          <a:fillRef idx="0"/>
          <a:effectRef idx="0"/>
          <a:fontRef idx="minor"/>
        </p:style>
        <p:txBody>
          <a:bodyPr lIns="90000" rIns="90000" tIns="45000" bIns="45000">
            <a:noAutofit/>
          </a:bodyPr>
          <a:p>
            <a:pPr>
              <a:lnSpc>
                <a:spcPct val="100000"/>
              </a:lnSpc>
            </a:pPr>
            <a:r>
              <a:rPr b="1" lang="it-IT" sz="1800" spc="-1" strike="noStrike">
                <a:solidFill>
                  <a:srgbClr val="00a933"/>
                </a:solidFill>
                <a:latin typeface="Arial"/>
                <a:ea typeface="DejaVu Sans"/>
              </a:rPr>
              <a:t>acceptable</a:t>
            </a:r>
            <a:endParaRPr b="0" lang="it-IT" sz="1800" spc="-1" strike="noStrike">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86" name="" descr=""/>
          <p:cNvPicPr/>
          <p:nvPr/>
        </p:nvPicPr>
        <p:blipFill>
          <a:blip r:embed="rId1"/>
          <a:stretch/>
        </p:blipFill>
        <p:spPr>
          <a:xfrm>
            <a:off x="306360" y="1908000"/>
            <a:ext cx="5812920" cy="3217320"/>
          </a:xfrm>
          <a:prstGeom prst="rect">
            <a:avLst/>
          </a:prstGeom>
          <a:ln w="0">
            <a:noFill/>
          </a:ln>
        </p:spPr>
      </p:pic>
      <p:sp>
        <p:nvSpPr>
          <p:cNvPr id="87" name="CustomShape 1"/>
          <p:cNvSpPr/>
          <p:nvPr/>
        </p:nvSpPr>
        <p:spPr>
          <a:xfrm>
            <a:off x="540000" y="288000"/>
            <a:ext cx="11338560" cy="1258560"/>
          </a:xfrm>
          <a:prstGeom prst="rect">
            <a:avLst/>
          </a:prstGeom>
          <a:solidFill>
            <a:srgbClr val="ffffff"/>
          </a:solidFill>
          <a:ln w="0">
            <a:solidFill>
              <a:srgbClr val="ffffff"/>
            </a:solidFill>
          </a:ln>
        </p:spPr>
        <p:style>
          <a:lnRef idx="0"/>
          <a:fillRef idx="0"/>
          <a:effectRef idx="0"/>
          <a:fontRef idx="minor"/>
        </p:style>
      </p:sp>
      <p:pic>
        <p:nvPicPr>
          <p:cNvPr id="88" name="" descr=""/>
          <p:cNvPicPr/>
          <p:nvPr/>
        </p:nvPicPr>
        <p:blipFill>
          <a:blip r:embed="rId2"/>
          <a:stretch/>
        </p:blipFill>
        <p:spPr>
          <a:xfrm>
            <a:off x="7327080" y="720000"/>
            <a:ext cx="4372200" cy="3059280"/>
          </a:xfrm>
          <a:prstGeom prst="rect">
            <a:avLst/>
          </a:prstGeom>
          <a:ln w="0">
            <a:noFill/>
          </a:ln>
        </p:spPr>
      </p:pic>
      <p:sp>
        <p:nvSpPr>
          <p:cNvPr id="89" name="CustomShape 2"/>
          <p:cNvSpPr/>
          <p:nvPr/>
        </p:nvSpPr>
        <p:spPr>
          <a:xfrm>
            <a:off x="423360" y="900000"/>
            <a:ext cx="6094080" cy="69948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2000" spc="-1" strike="noStrike">
                <a:solidFill>
                  <a:srgbClr val="000000"/>
                </a:solidFill>
                <a:latin typeface="Arial"/>
                <a:ea typeface="DejaVu Sans"/>
              </a:rPr>
              <a:t>The provided data refer to two countries: </a:t>
            </a:r>
            <a:r>
              <a:rPr b="1" lang="en-US" sz="2000" spc="-1" strike="noStrike">
                <a:solidFill>
                  <a:srgbClr val="000000"/>
                </a:solidFill>
                <a:latin typeface="Arial"/>
                <a:ea typeface="DejaVu Sans"/>
              </a:rPr>
              <a:t>Syria</a:t>
            </a:r>
            <a:r>
              <a:rPr b="0" lang="en-US" sz="2000" spc="-1" strike="noStrike">
                <a:solidFill>
                  <a:srgbClr val="000000"/>
                </a:solidFill>
                <a:latin typeface="Arial"/>
                <a:ea typeface="DejaVu Sans"/>
              </a:rPr>
              <a:t> and </a:t>
            </a:r>
            <a:r>
              <a:rPr b="1" lang="en-US" sz="2000" spc="-1" strike="noStrike">
                <a:solidFill>
                  <a:srgbClr val="000000"/>
                </a:solidFill>
                <a:latin typeface="Arial"/>
                <a:ea typeface="DejaVu Sans"/>
              </a:rPr>
              <a:t>Yemen</a:t>
            </a:r>
            <a:r>
              <a:rPr b="0" lang="en-US" sz="2000" spc="-1" strike="noStrike">
                <a:solidFill>
                  <a:srgbClr val="000000"/>
                </a:solidFill>
                <a:latin typeface="Arial"/>
                <a:ea typeface="DejaVu Sans"/>
              </a:rPr>
              <a:t>.</a:t>
            </a:r>
            <a:endParaRPr b="0" lang="it-IT" sz="2000" spc="-1" strike="noStrike">
              <a:latin typeface="Arial"/>
            </a:endParaRPr>
          </a:p>
        </p:txBody>
      </p:sp>
      <p:sp>
        <p:nvSpPr>
          <p:cNvPr id="90" name="CustomShape 3"/>
          <p:cNvSpPr/>
          <p:nvPr/>
        </p:nvSpPr>
        <p:spPr>
          <a:xfrm flipV="1">
            <a:off x="4320000" y="1978200"/>
            <a:ext cx="3162600" cy="899280"/>
          </a:xfrm>
          <a:custGeom>
            <a:avLst/>
            <a:gdLst/>
            <a:ahLst/>
            <a:rect l="l" t="t" r="r" b="b"/>
            <a:pathLst>
              <a:path w="21600" h="21600">
                <a:moveTo>
                  <a:pt x="0" y="0"/>
                </a:moveTo>
                <a:lnTo>
                  <a:pt x="21600" y="21600"/>
                </a:lnTo>
              </a:path>
            </a:pathLst>
          </a:custGeom>
          <a:noFill/>
          <a:ln w="9360">
            <a:solidFill>
              <a:srgbClr val="34347d"/>
            </a:solidFill>
            <a:miter/>
            <a:headEnd len="med" type="diamond" w="med"/>
            <a:tailEnd len="med" type="diamond" w="med"/>
          </a:ln>
        </p:spPr>
        <p:style>
          <a:lnRef idx="0"/>
          <a:fillRef idx="0"/>
          <a:effectRef idx="0"/>
          <a:fontRef idx="minor"/>
        </p:style>
      </p:sp>
      <p:sp>
        <p:nvSpPr>
          <p:cNvPr id="91" name="CustomShape 4"/>
          <p:cNvSpPr/>
          <p:nvPr/>
        </p:nvSpPr>
        <p:spPr>
          <a:xfrm>
            <a:off x="5040000" y="4320000"/>
            <a:ext cx="1799280" cy="359280"/>
          </a:xfrm>
          <a:custGeom>
            <a:avLst/>
            <a:gdLst/>
            <a:ahLst/>
            <a:rect l="l" t="t" r="r" b="b"/>
            <a:pathLst>
              <a:path w="21600" h="21600">
                <a:moveTo>
                  <a:pt x="0" y="0"/>
                </a:moveTo>
                <a:lnTo>
                  <a:pt x="21600" y="21600"/>
                </a:lnTo>
              </a:path>
            </a:pathLst>
          </a:custGeom>
          <a:noFill/>
          <a:ln w="9360">
            <a:solidFill>
              <a:srgbClr val="34347d"/>
            </a:solidFill>
            <a:miter/>
            <a:headEnd len="med" type="diamond" w="med"/>
            <a:tailEnd len="med" type="diamond" w="med"/>
          </a:ln>
        </p:spPr>
        <p:style>
          <a:lnRef idx="0"/>
          <a:fillRef idx="0"/>
          <a:effectRef idx="0"/>
          <a:fontRef idx="minor"/>
        </p:style>
      </p:sp>
      <p:sp>
        <p:nvSpPr>
          <p:cNvPr id="92" name="CustomShape 5"/>
          <p:cNvSpPr/>
          <p:nvPr/>
        </p:nvSpPr>
        <p:spPr>
          <a:xfrm>
            <a:off x="360000" y="5528520"/>
            <a:ext cx="6478560" cy="69948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2000" spc="-1" strike="noStrike">
                <a:solidFill>
                  <a:srgbClr val="000000"/>
                </a:solidFill>
                <a:latin typeface="Arial"/>
                <a:ea typeface="DejaVu Sans"/>
              </a:rPr>
              <a:t>In each of these countries, the surveys are conducted at provincial level.</a:t>
            </a:r>
            <a:endParaRPr b="0" lang="it-IT" sz="2000" spc="-1" strike="noStrike">
              <a:latin typeface="Arial"/>
            </a:endParaRPr>
          </a:p>
        </p:txBody>
      </p:sp>
      <p:pic>
        <p:nvPicPr>
          <p:cNvPr id="93" name="" descr=""/>
          <p:cNvPicPr/>
          <p:nvPr/>
        </p:nvPicPr>
        <p:blipFill>
          <a:blip r:embed="rId3"/>
          <a:stretch/>
        </p:blipFill>
        <p:spPr>
          <a:xfrm>
            <a:off x="7020000" y="3600000"/>
            <a:ext cx="5039280" cy="2964960"/>
          </a:xfrm>
          <a:prstGeom prst="rect">
            <a:avLst/>
          </a:prstGeom>
          <a:ln w="0">
            <a:noFill/>
          </a:ln>
        </p:spPr>
      </p:pic>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4" name="CustomShape 1"/>
          <p:cNvSpPr/>
          <p:nvPr/>
        </p:nvSpPr>
        <p:spPr>
          <a:xfrm>
            <a:off x="540000" y="360000"/>
            <a:ext cx="11338560" cy="1258560"/>
          </a:xfrm>
          <a:prstGeom prst="rect">
            <a:avLst/>
          </a:prstGeom>
          <a:solidFill>
            <a:srgbClr val="ffffff"/>
          </a:solidFill>
          <a:ln w="0">
            <a:solidFill>
              <a:srgbClr val="ffffff"/>
            </a:solidFill>
          </a:ln>
        </p:spPr>
        <p:style>
          <a:lnRef idx="0"/>
          <a:fillRef idx="0"/>
          <a:effectRef idx="0"/>
          <a:fontRef idx="minor"/>
        </p:style>
      </p:sp>
      <p:pic>
        <p:nvPicPr>
          <p:cNvPr id="95" name="" descr=""/>
          <p:cNvPicPr/>
          <p:nvPr/>
        </p:nvPicPr>
        <p:blipFill>
          <a:blip r:embed="rId1"/>
          <a:stretch/>
        </p:blipFill>
        <p:spPr>
          <a:xfrm>
            <a:off x="5688000" y="648000"/>
            <a:ext cx="6315480" cy="5615280"/>
          </a:xfrm>
          <a:prstGeom prst="rect">
            <a:avLst/>
          </a:prstGeom>
          <a:ln w="0">
            <a:noFill/>
          </a:ln>
        </p:spPr>
      </p:pic>
      <p:sp>
        <p:nvSpPr>
          <p:cNvPr id="96" name="CustomShape 2"/>
          <p:cNvSpPr/>
          <p:nvPr/>
        </p:nvSpPr>
        <p:spPr>
          <a:xfrm>
            <a:off x="360000" y="1260000"/>
            <a:ext cx="5039280" cy="1259280"/>
          </a:xfrm>
          <a:prstGeom prst="rect">
            <a:avLst/>
          </a:prstGeom>
          <a:noFill/>
          <a:ln w="0">
            <a:noFill/>
          </a:ln>
        </p:spPr>
        <p:style>
          <a:lnRef idx="0"/>
          <a:fillRef idx="0"/>
          <a:effectRef idx="0"/>
          <a:fontRef idx="minor"/>
        </p:style>
        <p:txBody>
          <a:bodyPr lIns="90000" rIns="90000" tIns="45000" bIns="45000">
            <a:noAutofit/>
          </a:bodyPr>
          <a:p>
            <a:pPr>
              <a:lnSpc>
                <a:spcPct val="100000"/>
              </a:lnSpc>
            </a:pPr>
            <a:r>
              <a:rPr b="0" lang="en-US" sz="2000" spc="-1" strike="noStrike">
                <a:solidFill>
                  <a:srgbClr val="000000"/>
                </a:solidFill>
                <a:latin typeface="Arial"/>
                <a:ea typeface="DejaVu Sans"/>
              </a:rPr>
              <a:t>Since 2018, WFP makes more than 150 daily calls interview to the households of each country.</a:t>
            </a:r>
            <a:endParaRPr b="0" lang="it-IT" sz="2000" spc="-1" strike="noStrike">
              <a:latin typeface="Arial"/>
            </a:endParaRPr>
          </a:p>
        </p:txBody>
      </p:sp>
      <p:sp>
        <p:nvSpPr>
          <p:cNvPr id="97" name="CustomShape 3"/>
          <p:cNvSpPr/>
          <p:nvPr/>
        </p:nvSpPr>
        <p:spPr>
          <a:xfrm>
            <a:off x="648000" y="756000"/>
            <a:ext cx="4715280" cy="714600"/>
          </a:xfrm>
          <a:prstGeom prst="rect">
            <a:avLst/>
          </a:prstGeom>
          <a:noFill/>
          <a:ln w="0">
            <a:noFill/>
          </a:ln>
        </p:spPr>
        <p:style>
          <a:lnRef idx="0"/>
          <a:fillRef idx="0"/>
          <a:effectRef idx="0"/>
          <a:fontRef idx="minor"/>
        </p:style>
        <p:txBody>
          <a:bodyPr lIns="90000" rIns="90000" tIns="45000" bIns="45000">
            <a:noAutofit/>
          </a:bodyPr>
          <a:p>
            <a:pPr>
              <a:lnSpc>
                <a:spcPct val="100000"/>
              </a:lnSpc>
            </a:pPr>
            <a:r>
              <a:rPr b="1" lang="it-IT" sz="2200" spc="-1" strike="noStrike">
                <a:solidFill>
                  <a:srgbClr val="34347d"/>
                </a:solidFill>
                <a:latin typeface="Arial"/>
                <a:ea typeface="DejaVu Sans"/>
              </a:rPr>
              <a:t>WFP’s massive data collection</a:t>
            </a:r>
            <a:endParaRPr b="0" lang="it-IT" sz="2200" spc="-1" strike="noStrike">
              <a:latin typeface="Arial"/>
            </a:endParaRPr>
          </a:p>
        </p:txBody>
      </p:sp>
      <p:sp>
        <p:nvSpPr>
          <p:cNvPr id="98" name="CustomShape 4"/>
          <p:cNvSpPr/>
          <p:nvPr/>
        </p:nvSpPr>
        <p:spPr>
          <a:xfrm>
            <a:off x="2520720" y="2376360"/>
            <a:ext cx="538560" cy="646920"/>
          </a:xfrm>
          <a:custGeom>
            <a:avLst/>
            <a:gdLst/>
            <a:ahLst/>
            <a:rect l="l" t="t" r="r" b="b"/>
            <a:pathLst>
              <a:path w="1502" h="1102">
                <a:moveTo>
                  <a:pt x="375" y="0"/>
                </a:moveTo>
                <a:lnTo>
                  <a:pt x="375" y="825"/>
                </a:lnTo>
                <a:lnTo>
                  <a:pt x="0" y="825"/>
                </a:lnTo>
                <a:lnTo>
                  <a:pt x="750" y="1101"/>
                </a:lnTo>
                <a:lnTo>
                  <a:pt x="1501" y="825"/>
                </a:lnTo>
                <a:lnTo>
                  <a:pt x="1125" y="825"/>
                </a:lnTo>
                <a:lnTo>
                  <a:pt x="1125" y="0"/>
                </a:lnTo>
                <a:lnTo>
                  <a:pt x="375" y="0"/>
                </a:lnTo>
              </a:path>
            </a:pathLst>
          </a:custGeom>
          <a:solidFill>
            <a:srgbClr val="ffffff"/>
          </a:solidFill>
          <a:ln w="19080">
            <a:solidFill>
              <a:srgbClr val="34347d"/>
            </a:solidFill>
            <a:round/>
          </a:ln>
        </p:spPr>
        <p:style>
          <a:lnRef idx="0"/>
          <a:fillRef idx="0"/>
          <a:effectRef idx="0"/>
          <a:fontRef idx="minor"/>
        </p:style>
      </p:sp>
      <p:sp>
        <p:nvSpPr>
          <p:cNvPr id="99" name="CustomShape 5"/>
          <p:cNvSpPr/>
          <p:nvPr/>
        </p:nvSpPr>
        <p:spPr>
          <a:xfrm>
            <a:off x="406080" y="3261960"/>
            <a:ext cx="5137200" cy="1813320"/>
          </a:xfrm>
          <a:prstGeom prst="rect">
            <a:avLst/>
          </a:prstGeom>
          <a:noFill/>
          <a:ln w="0">
            <a:noFill/>
          </a:ln>
        </p:spPr>
        <p:style>
          <a:lnRef idx="0"/>
          <a:fillRef idx="0"/>
          <a:effectRef idx="0"/>
          <a:fontRef idx="minor"/>
        </p:style>
        <p:txBody>
          <a:bodyPr lIns="90000" rIns="90000" tIns="45000" bIns="45000">
            <a:noAutofit/>
          </a:bodyPr>
          <a:p>
            <a:pPr>
              <a:lnSpc>
                <a:spcPct val="100000"/>
              </a:lnSpc>
            </a:pPr>
            <a:r>
              <a:rPr b="0" i="1" lang="en-US" sz="2000" spc="-1" strike="noStrike">
                <a:solidFill>
                  <a:srgbClr val="000000"/>
                </a:solidFill>
                <a:latin typeface="Arial"/>
                <a:ea typeface="DejaVu Sans"/>
              </a:rPr>
              <a:t>The percentage of households within the </a:t>
            </a:r>
            <a:r>
              <a:rPr b="0" i="1" lang="en-US" sz="2000" spc="-1" strike="noStrike">
                <a:solidFill>
                  <a:srgbClr val="ff0000"/>
                </a:solidFill>
                <a:latin typeface="Arial"/>
                <a:ea typeface="DejaVu Sans"/>
              </a:rPr>
              <a:t>poor</a:t>
            </a:r>
            <a:r>
              <a:rPr b="0" i="1" lang="en-US" sz="2000" spc="-1" strike="noStrike">
                <a:solidFill>
                  <a:srgbClr val="000000"/>
                </a:solidFill>
                <a:latin typeface="Arial"/>
                <a:ea typeface="DejaVu Sans"/>
              </a:rPr>
              <a:t> and </a:t>
            </a:r>
            <a:r>
              <a:rPr b="0" i="1" lang="en-US" sz="2000" spc="-1" strike="noStrike">
                <a:solidFill>
                  <a:srgbClr val="ff8000"/>
                </a:solidFill>
                <a:latin typeface="Arial"/>
                <a:ea typeface="DejaVu Sans"/>
              </a:rPr>
              <a:t>borderline</a:t>
            </a:r>
            <a:r>
              <a:rPr b="0" i="1" lang="en-US" sz="2000" spc="-1" strike="noStrike">
                <a:solidFill>
                  <a:srgbClr val="000000"/>
                </a:solidFill>
                <a:latin typeface="Arial"/>
                <a:ea typeface="DejaVu Sans"/>
              </a:rPr>
              <a:t> classes is calculated every day for each province.</a:t>
            </a:r>
            <a:endParaRPr b="0" lang="it-IT" sz="2000" spc="-1" strike="noStrike">
              <a:latin typeface="Arial"/>
            </a:endParaRPr>
          </a:p>
        </p:txBody>
      </p:sp>
      <p:sp>
        <p:nvSpPr>
          <p:cNvPr id="100" name="CustomShape 6"/>
          <p:cNvSpPr/>
          <p:nvPr/>
        </p:nvSpPr>
        <p:spPr>
          <a:xfrm>
            <a:off x="2520720" y="4392000"/>
            <a:ext cx="538560" cy="646920"/>
          </a:xfrm>
          <a:custGeom>
            <a:avLst/>
            <a:gdLst/>
            <a:ahLst/>
            <a:rect l="l" t="t" r="r" b="b"/>
            <a:pathLst>
              <a:path w="1502" h="1102">
                <a:moveTo>
                  <a:pt x="375" y="0"/>
                </a:moveTo>
                <a:lnTo>
                  <a:pt x="375" y="825"/>
                </a:lnTo>
                <a:lnTo>
                  <a:pt x="0" y="825"/>
                </a:lnTo>
                <a:lnTo>
                  <a:pt x="750" y="1101"/>
                </a:lnTo>
                <a:lnTo>
                  <a:pt x="1501" y="825"/>
                </a:lnTo>
                <a:lnTo>
                  <a:pt x="1125" y="825"/>
                </a:lnTo>
                <a:lnTo>
                  <a:pt x="1125" y="0"/>
                </a:lnTo>
                <a:lnTo>
                  <a:pt x="375" y="0"/>
                </a:lnTo>
              </a:path>
            </a:pathLst>
          </a:custGeom>
          <a:solidFill>
            <a:srgbClr val="ffffff"/>
          </a:solidFill>
          <a:ln w="19080">
            <a:solidFill>
              <a:srgbClr val="34347d"/>
            </a:solidFill>
            <a:round/>
          </a:ln>
        </p:spPr>
        <p:style>
          <a:lnRef idx="0"/>
          <a:fillRef idx="0"/>
          <a:effectRef idx="0"/>
          <a:fontRef idx="minor"/>
        </p:style>
      </p:sp>
      <p:sp>
        <p:nvSpPr>
          <p:cNvPr id="101" name="CustomShape 7"/>
          <p:cNvSpPr/>
          <p:nvPr/>
        </p:nvSpPr>
        <p:spPr>
          <a:xfrm>
            <a:off x="1332000" y="5190120"/>
            <a:ext cx="2879280" cy="1109160"/>
          </a:xfrm>
          <a:prstGeom prst="rect">
            <a:avLst/>
          </a:prstGeom>
          <a:noFill/>
          <a:ln w="0">
            <a:noFill/>
          </a:ln>
        </p:spPr>
        <p:style>
          <a:lnRef idx="0"/>
          <a:fillRef idx="0"/>
          <a:effectRef idx="0"/>
          <a:fontRef idx="minor"/>
        </p:style>
        <p:txBody>
          <a:bodyPr lIns="90000" rIns="90000" tIns="45000" bIns="45000">
            <a:noAutofit/>
          </a:bodyPr>
          <a:p>
            <a:pPr algn="ctr">
              <a:lnSpc>
                <a:spcPct val="100000"/>
              </a:lnSpc>
            </a:pPr>
            <a:r>
              <a:rPr b="1" lang="it-IT" sz="2400" spc="-1" strike="noStrike">
                <a:solidFill>
                  <a:srgbClr val="000000"/>
                </a:solidFill>
                <a:latin typeface="Arial"/>
                <a:ea typeface="DejaVu Sans"/>
              </a:rPr>
              <a:t>Temporal evolution of food insecurity!</a:t>
            </a:r>
            <a:endParaRPr b="0" lang="it-IT" sz="2400" spc="-1" strike="noStrike">
              <a:latin typeface="Arial"/>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2" name="CustomShape 1"/>
          <p:cNvSpPr/>
          <p:nvPr/>
        </p:nvSpPr>
        <p:spPr>
          <a:xfrm>
            <a:off x="540000" y="360000"/>
            <a:ext cx="11338560" cy="1258560"/>
          </a:xfrm>
          <a:prstGeom prst="rect">
            <a:avLst/>
          </a:prstGeom>
          <a:solidFill>
            <a:srgbClr val="ffffff"/>
          </a:solidFill>
          <a:ln w="0">
            <a:solidFill>
              <a:srgbClr val="ffffff"/>
            </a:solidFill>
          </a:ln>
        </p:spPr>
        <p:style>
          <a:lnRef idx="0"/>
          <a:fillRef idx="0"/>
          <a:effectRef idx="0"/>
          <a:fontRef idx="minor"/>
        </p:style>
      </p:sp>
      <p:sp>
        <p:nvSpPr>
          <p:cNvPr id="103" name="CustomShape 2"/>
          <p:cNvSpPr/>
          <p:nvPr/>
        </p:nvSpPr>
        <p:spPr>
          <a:xfrm>
            <a:off x="1296000" y="603000"/>
            <a:ext cx="9251280" cy="656280"/>
          </a:xfrm>
          <a:prstGeom prst="rect">
            <a:avLst/>
          </a:prstGeom>
          <a:noFill/>
          <a:ln w="0">
            <a:noFill/>
          </a:ln>
        </p:spPr>
        <p:style>
          <a:lnRef idx="0"/>
          <a:fillRef idx="0"/>
          <a:effectRef idx="0"/>
          <a:fontRef idx="minor"/>
        </p:style>
        <p:txBody>
          <a:bodyPr lIns="90000" rIns="90000" tIns="45000" bIns="45000">
            <a:noAutofit/>
          </a:bodyPr>
          <a:p>
            <a:pPr algn="ctr">
              <a:lnSpc>
                <a:spcPct val="100000"/>
              </a:lnSpc>
            </a:pPr>
            <a:r>
              <a:rPr b="1" lang="en" sz="3600" spc="-1" strike="noStrike">
                <a:solidFill>
                  <a:srgbClr val="34347d"/>
                </a:solidFill>
                <a:latin typeface="Arial"/>
                <a:ea typeface="Nixie One"/>
              </a:rPr>
              <a:t>How can we help WFP in preventing food insecurity?</a:t>
            </a:r>
            <a:endParaRPr b="0" lang="it-IT" sz="3600" spc="-1" strike="noStrike">
              <a:latin typeface="Arial"/>
            </a:endParaRPr>
          </a:p>
        </p:txBody>
      </p:sp>
      <p:sp>
        <p:nvSpPr>
          <p:cNvPr id="104" name="CustomShape 3"/>
          <p:cNvSpPr/>
          <p:nvPr/>
        </p:nvSpPr>
        <p:spPr>
          <a:xfrm>
            <a:off x="720000" y="4140000"/>
            <a:ext cx="4139280" cy="1369440"/>
          </a:xfrm>
          <a:prstGeom prst="rect">
            <a:avLst/>
          </a:prstGeom>
          <a:noFill/>
          <a:ln w="0">
            <a:noFill/>
          </a:ln>
        </p:spPr>
        <p:style>
          <a:lnRef idx="0"/>
          <a:fillRef idx="0"/>
          <a:effectRef idx="0"/>
          <a:fontRef idx="minor"/>
        </p:style>
        <p:txBody>
          <a:bodyPr lIns="90000" rIns="90000" tIns="45000" bIns="45000">
            <a:spAutoFit/>
          </a:bodyPr>
          <a:p>
            <a:pPr algn="ctr">
              <a:lnSpc>
                <a:spcPct val="100000"/>
              </a:lnSpc>
            </a:pPr>
            <a:r>
              <a:rPr b="0" lang="it-IT" sz="2800" spc="-1" strike="noStrike" u="sng">
                <a:solidFill>
                  <a:srgbClr val="000000"/>
                </a:solidFill>
                <a:uFillTx/>
                <a:latin typeface="Arial"/>
                <a:ea typeface="DejaVu Sans"/>
              </a:rPr>
              <a:t>Forecast 30 days ahead in the future of the</a:t>
            </a:r>
            <a:endParaRPr b="0" lang="it-IT" sz="2800" spc="-1" strike="noStrike">
              <a:latin typeface="Arial"/>
            </a:endParaRPr>
          </a:p>
          <a:p>
            <a:pPr algn="ctr">
              <a:lnSpc>
                <a:spcPct val="100000"/>
              </a:lnSpc>
            </a:pPr>
            <a:r>
              <a:rPr b="0" lang="it-IT" sz="2800" spc="-1" strike="noStrike" u="sng">
                <a:solidFill>
                  <a:srgbClr val="000000"/>
                </a:solidFill>
                <a:uFillTx/>
                <a:latin typeface="Arial"/>
                <a:ea typeface="DejaVu Sans"/>
              </a:rPr>
              <a:t>FCS time-series</a:t>
            </a:r>
            <a:endParaRPr b="0" lang="it-IT" sz="2800" spc="-1" strike="noStrike">
              <a:latin typeface="Arial"/>
            </a:endParaRPr>
          </a:p>
        </p:txBody>
      </p:sp>
      <p:sp>
        <p:nvSpPr>
          <p:cNvPr id="105" name="CustomShape 4"/>
          <p:cNvSpPr/>
          <p:nvPr/>
        </p:nvSpPr>
        <p:spPr>
          <a:xfrm>
            <a:off x="756000" y="1440000"/>
            <a:ext cx="11635920" cy="2526480"/>
          </a:xfrm>
          <a:prstGeom prst="rect">
            <a:avLst/>
          </a:prstGeom>
          <a:noFill/>
          <a:ln w="0">
            <a:noFill/>
          </a:ln>
        </p:spPr>
        <p:style>
          <a:lnRef idx="0"/>
          <a:fillRef idx="0"/>
          <a:effectRef idx="0"/>
          <a:fontRef idx="minor"/>
        </p:style>
        <p:txBody>
          <a:bodyPr lIns="90000" rIns="90000" tIns="45000" bIns="45000">
            <a:noAutofit/>
          </a:bodyPr>
          <a:p>
            <a:pPr>
              <a:lnSpc>
                <a:spcPct val="100000"/>
              </a:lnSpc>
            </a:pPr>
            <a:endParaRPr b="0" lang="it-IT" sz="1800" spc="-1" strike="noStrike">
              <a:latin typeface="Arial"/>
            </a:endParaRPr>
          </a:p>
          <a:p>
            <a:pPr>
              <a:lnSpc>
                <a:spcPct val="100000"/>
              </a:lnSpc>
            </a:pPr>
            <a:endParaRPr b="0" lang="it-IT" sz="1800" spc="-1" strike="noStrike">
              <a:latin typeface="Arial"/>
            </a:endParaRPr>
          </a:p>
          <a:p>
            <a:pPr>
              <a:lnSpc>
                <a:spcPct val="100000"/>
              </a:lnSpc>
            </a:pPr>
            <a:r>
              <a:rPr b="0" lang="en-US" sz="2000" spc="-1" strike="noStrike">
                <a:solidFill>
                  <a:srgbClr val="24292e"/>
                </a:solidFill>
                <a:latin typeface="Arial"/>
                <a:ea typeface="DejaVu Sans"/>
              </a:rPr>
              <a:t>We are implementing a </a:t>
            </a:r>
            <a:r>
              <a:rPr b="1" lang="en-US" sz="2000" spc="-1" strike="noStrike">
                <a:solidFill>
                  <a:srgbClr val="24292e"/>
                </a:solidFill>
                <a:latin typeface="Arial"/>
                <a:ea typeface="DejaVu Sans"/>
              </a:rPr>
              <a:t>machine learning model</a:t>
            </a:r>
            <a:r>
              <a:rPr b="0" lang="en-US" sz="2000" spc="-1" strike="noStrike">
                <a:solidFill>
                  <a:srgbClr val="24292e"/>
                </a:solidFill>
                <a:latin typeface="Arial"/>
                <a:ea typeface="DejaVu Sans"/>
              </a:rPr>
              <a:t> that forecasts </a:t>
            </a:r>
            <a:r>
              <a:rPr b="0" i="1" lang="en-US" sz="2000" spc="-1" strike="noStrike">
                <a:solidFill>
                  <a:srgbClr val="24292e"/>
                </a:solidFill>
                <a:latin typeface="Arial"/>
                <a:ea typeface="DejaVu Sans"/>
              </a:rPr>
              <a:t>food insecurity trends</a:t>
            </a:r>
            <a:r>
              <a:rPr b="0" lang="en-US" sz="2000" spc="-1" strike="noStrike">
                <a:solidFill>
                  <a:srgbClr val="24292e"/>
                </a:solidFill>
                <a:latin typeface="Arial"/>
                <a:ea typeface="DejaVu Sans"/>
              </a:rPr>
              <a:t> in order to allow WFP to make timely decisions</a:t>
            </a:r>
            <a:endParaRPr b="0" lang="it-IT" sz="2000" spc="-1" strike="noStrike">
              <a:latin typeface="Arial"/>
            </a:endParaRPr>
          </a:p>
          <a:p>
            <a:pPr>
              <a:lnSpc>
                <a:spcPct val="100000"/>
              </a:lnSpc>
            </a:pPr>
            <a:endParaRPr b="0" lang="it-IT" sz="2000" spc="-1" strike="noStrike">
              <a:latin typeface="Arial"/>
            </a:endParaRPr>
          </a:p>
          <a:p>
            <a:pPr>
              <a:lnSpc>
                <a:spcPct val="100000"/>
              </a:lnSpc>
            </a:pPr>
            <a:endParaRPr b="0" lang="it-IT" sz="2000" spc="-1" strike="noStrike">
              <a:latin typeface="Arial"/>
            </a:endParaRPr>
          </a:p>
        </p:txBody>
      </p:sp>
      <p:pic>
        <p:nvPicPr>
          <p:cNvPr id="106" name="" descr=""/>
          <p:cNvPicPr/>
          <p:nvPr/>
        </p:nvPicPr>
        <p:blipFill>
          <a:blip r:embed="rId1"/>
          <a:stretch/>
        </p:blipFill>
        <p:spPr>
          <a:xfrm>
            <a:off x="4988160" y="3420000"/>
            <a:ext cx="6711120" cy="2945520"/>
          </a:xfrm>
          <a:prstGeom prst="rect">
            <a:avLst/>
          </a:prstGeom>
          <a:ln w="0">
            <a:noFill/>
          </a:ln>
        </p:spPr>
      </p:pic>
      <p:sp>
        <p:nvSpPr>
          <p:cNvPr id="107" name="CustomShape 5"/>
          <p:cNvSpPr/>
          <p:nvPr/>
        </p:nvSpPr>
        <p:spPr>
          <a:xfrm rot="5343000">
            <a:off x="10285200" y="5376600"/>
            <a:ext cx="203760" cy="1258920"/>
          </a:xfrm>
          <a:custGeom>
            <a:avLst/>
            <a:gdLst/>
            <a:ahLst/>
            <a:rect l="l" t="t" r="r" b="b"/>
            <a:pathLst>
              <a:path w="571" h="3501">
                <a:moveTo>
                  <a:pt x="0" y="0"/>
                </a:moveTo>
                <a:cubicBezTo>
                  <a:pt x="142" y="0"/>
                  <a:pt x="283" y="144"/>
                  <a:pt x="284" y="290"/>
                </a:cubicBezTo>
                <a:lnTo>
                  <a:pt x="285" y="1458"/>
                </a:lnTo>
                <a:cubicBezTo>
                  <a:pt x="285" y="1604"/>
                  <a:pt x="427" y="1750"/>
                  <a:pt x="570" y="1749"/>
                </a:cubicBezTo>
                <a:cubicBezTo>
                  <a:pt x="427" y="1750"/>
                  <a:pt x="285" y="1895"/>
                  <a:pt x="286" y="2041"/>
                </a:cubicBezTo>
                <a:lnTo>
                  <a:pt x="286" y="3208"/>
                </a:lnTo>
                <a:cubicBezTo>
                  <a:pt x="287" y="3354"/>
                  <a:pt x="145" y="3500"/>
                  <a:pt x="3" y="3500"/>
                </a:cubicBezTo>
              </a:path>
            </a:pathLst>
          </a:custGeom>
          <a:noFill/>
          <a:ln w="19080">
            <a:solidFill>
              <a:srgbClr val="000000"/>
            </a:solidFill>
            <a:round/>
          </a:ln>
        </p:spPr>
        <p:style>
          <a:lnRef idx="0"/>
          <a:fillRef idx="0"/>
          <a:effectRef idx="0"/>
          <a:fontRef idx="minor"/>
        </p:style>
      </p:sp>
      <p:sp>
        <p:nvSpPr>
          <p:cNvPr id="108" name="CustomShape 6"/>
          <p:cNvSpPr/>
          <p:nvPr/>
        </p:nvSpPr>
        <p:spPr>
          <a:xfrm>
            <a:off x="9900000" y="6129720"/>
            <a:ext cx="1079280" cy="601560"/>
          </a:xfrm>
          <a:prstGeom prst="rect">
            <a:avLst/>
          </a:prstGeom>
          <a:noFill/>
          <a:ln w="0">
            <a:noFill/>
          </a:ln>
        </p:spPr>
        <p:style>
          <a:lnRef idx="0"/>
          <a:fillRef idx="0"/>
          <a:effectRef idx="0"/>
          <a:fontRef idx="minor"/>
        </p:style>
        <p:txBody>
          <a:bodyPr lIns="90000" rIns="90000" tIns="45000" bIns="45000">
            <a:noAutofit/>
          </a:bodyPr>
          <a:p>
            <a:pPr>
              <a:lnSpc>
                <a:spcPct val="100000"/>
              </a:lnSpc>
            </a:pPr>
            <a:r>
              <a:rPr b="0" lang="it-IT" sz="1800" spc="-1" strike="noStrike">
                <a:solidFill>
                  <a:srgbClr val="000000"/>
                </a:solidFill>
                <a:latin typeface="Arial"/>
                <a:ea typeface="DejaVu Sans"/>
              </a:rPr>
              <a:t>30 days</a:t>
            </a:r>
            <a:endParaRPr b="0" lang="it-IT" sz="1800" spc="-1" strike="noStrike">
              <a:latin typeface="Arial"/>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9" name="CustomShape 1"/>
          <p:cNvSpPr/>
          <p:nvPr/>
        </p:nvSpPr>
        <p:spPr>
          <a:xfrm>
            <a:off x="540000" y="360000"/>
            <a:ext cx="11338560" cy="1258560"/>
          </a:xfrm>
          <a:prstGeom prst="rect">
            <a:avLst/>
          </a:prstGeom>
          <a:solidFill>
            <a:srgbClr val="ffffff"/>
          </a:solidFill>
          <a:ln w="0">
            <a:solidFill>
              <a:srgbClr val="ffffff"/>
            </a:solidFill>
          </a:ln>
        </p:spPr>
        <p:style>
          <a:lnRef idx="0"/>
          <a:fillRef idx="0"/>
          <a:effectRef idx="0"/>
          <a:fontRef idx="minor"/>
        </p:style>
      </p:sp>
      <p:sp>
        <p:nvSpPr>
          <p:cNvPr id="110" name="CustomShape 2"/>
          <p:cNvSpPr/>
          <p:nvPr/>
        </p:nvSpPr>
        <p:spPr>
          <a:xfrm>
            <a:off x="468000" y="324000"/>
            <a:ext cx="11226240" cy="3489120"/>
          </a:xfrm>
          <a:prstGeom prst="rect">
            <a:avLst/>
          </a:prstGeom>
          <a:noFill/>
          <a:ln w="0">
            <a:noFill/>
          </a:ln>
        </p:spPr>
        <p:style>
          <a:lnRef idx="0"/>
          <a:fillRef idx="0"/>
          <a:effectRef idx="0"/>
          <a:fontRef idx="minor"/>
        </p:style>
        <p:txBody>
          <a:bodyPr lIns="90000" rIns="90000" tIns="45000" bIns="45000">
            <a:noAutofit/>
          </a:bodyPr>
          <a:p>
            <a:pPr>
              <a:lnSpc>
                <a:spcPct val="100000"/>
              </a:lnSpc>
            </a:pPr>
            <a:endParaRPr b="0" lang="it-IT" sz="1800" spc="-1" strike="noStrike">
              <a:latin typeface="Arial"/>
            </a:endParaRPr>
          </a:p>
          <a:p>
            <a:pPr>
              <a:lnSpc>
                <a:spcPct val="100000"/>
              </a:lnSpc>
            </a:pPr>
            <a:endParaRPr b="0" lang="it-IT" sz="1800" spc="-1" strike="noStrike">
              <a:latin typeface="Arial"/>
            </a:endParaRPr>
          </a:p>
          <a:p>
            <a:pPr>
              <a:lnSpc>
                <a:spcPct val="100000"/>
              </a:lnSpc>
            </a:pPr>
            <a:r>
              <a:rPr b="0" lang="it-IT" sz="2000" spc="-1" strike="noStrike">
                <a:solidFill>
                  <a:srgbClr val="000000"/>
                </a:solidFill>
                <a:latin typeface="Arial"/>
                <a:ea typeface="DejaVu Sans"/>
              </a:rPr>
              <a:t>WFP has been constantly monitoring the evolution of different events that researchers identify to affect food insecurity: </a:t>
            </a:r>
            <a:r>
              <a:rPr b="1" lang="it-IT" sz="2000" spc="-1" strike="noStrike">
                <a:solidFill>
                  <a:srgbClr val="000000"/>
                </a:solidFill>
                <a:latin typeface="Arial"/>
                <a:ea typeface="DejaVu Sans"/>
              </a:rPr>
              <a:t>market prices</a:t>
            </a:r>
            <a:r>
              <a:rPr b="0" lang="it-IT" sz="2000" spc="-1" strike="noStrike">
                <a:solidFill>
                  <a:srgbClr val="000000"/>
                </a:solidFill>
                <a:latin typeface="Arial"/>
                <a:ea typeface="DejaVu Sans"/>
              </a:rPr>
              <a:t>, </a:t>
            </a:r>
            <a:r>
              <a:rPr b="1" lang="it-IT" sz="2000" spc="-1" strike="noStrike">
                <a:solidFill>
                  <a:srgbClr val="000000"/>
                </a:solidFill>
                <a:latin typeface="Arial"/>
                <a:ea typeface="DejaVu Sans"/>
              </a:rPr>
              <a:t>conflicts</a:t>
            </a:r>
            <a:r>
              <a:rPr b="0" lang="it-IT" sz="2000" spc="-1" strike="noStrike">
                <a:solidFill>
                  <a:srgbClr val="000000"/>
                </a:solidFill>
                <a:latin typeface="Arial"/>
                <a:ea typeface="DejaVu Sans"/>
              </a:rPr>
              <a:t>, </a:t>
            </a:r>
            <a:r>
              <a:rPr b="1" lang="it-IT" sz="2000" spc="-1" strike="noStrike">
                <a:solidFill>
                  <a:srgbClr val="000000"/>
                </a:solidFill>
                <a:latin typeface="Arial"/>
                <a:ea typeface="DejaVu Sans"/>
              </a:rPr>
              <a:t>precipitation</a:t>
            </a:r>
            <a:r>
              <a:rPr b="0" lang="it-IT" sz="2000" spc="-1" strike="noStrike">
                <a:solidFill>
                  <a:srgbClr val="000000"/>
                </a:solidFill>
                <a:latin typeface="Arial"/>
                <a:ea typeface="DejaVu Sans"/>
              </a:rPr>
              <a:t>, </a:t>
            </a:r>
            <a:r>
              <a:rPr b="1" lang="it-IT" sz="2000" spc="-1" strike="noStrike">
                <a:solidFill>
                  <a:srgbClr val="000000"/>
                </a:solidFill>
                <a:latin typeface="Arial"/>
                <a:ea typeface="DejaVu Sans"/>
              </a:rPr>
              <a:t>vegetation</a:t>
            </a:r>
            <a:r>
              <a:rPr b="0" lang="it-IT" sz="2000" spc="-1" strike="noStrike">
                <a:solidFill>
                  <a:srgbClr val="000000"/>
                </a:solidFill>
                <a:latin typeface="Arial"/>
                <a:ea typeface="DejaVu Sans"/>
              </a:rPr>
              <a:t>, etc.</a:t>
            </a:r>
            <a:endParaRPr b="0" lang="it-IT" sz="2000" spc="-1" strike="noStrike">
              <a:latin typeface="Arial"/>
            </a:endParaRPr>
          </a:p>
          <a:p>
            <a:pPr>
              <a:lnSpc>
                <a:spcPct val="100000"/>
              </a:lnSpc>
            </a:pPr>
            <a:endParaRPr b="0" lang="it-IT" sz="2000" spc="-1" strike="noStrike">
              <a:latin typeface="Arial"/>
            </a:endParaRPr>
          </a:p>
          <a:p>
            <a:pPr>
              <a:lnSpc>
                <a:spcPct val="100000"/>
              </a:lnSpc>
            </a:pPr>
            <a:r>
              <a:rPr b="0" lang="it-IT" sz="2000" spc="-1" strike="noStrike">
                <a:solidFill>
                  <a:srgbClr val="000000"/>
                </a:solidFill>
                <a:latin typeface="Arial"/>
                <a:ea typeface="DejaVu Sans"/>
              </a:rPr>
              <a:t> </a:t>
            </a:r>
            <a:endParaRPr b="0" lang="it-IT" sz="2000" spc="-1" strike="noStrike">
              <a:latin typeface="Arial"/>
            </a:endParaRPr>
          </a:p>
          <a:p>
            <a:pPr>
              <a:lnSpc>
                <a:spcPct val="100000"/>
              </a:lnSpc>
            </a:pPr>
            <a:endParaRPr b="0" lang="it-IT" sz="2000" spc="-1" strike="noStrike">
              <a:latin typeface="Arial"/>
            </a:endParaRPr>
          </a:p>
          <a:p>
            <a:pPr>
              <a:lnSpc>
                <a:spcPct val="100000"/>
              </a:lnSpc>
            </a:pPr>
            <a:endParaRPr b="0" lang="it-IT" sz="2000" spc="-1" strike="noStrike">
              <a:latin typeface="Arial"/>
            </a:endParaRPr>
          </a:p>
          <a:p>
            <a:pPr marL="216000" indent="-214920">
              <a:lnSpc>
                <a:spcPct val="100000"/>
              </a:lnSpc>
              <a:buClr>
                <a:srgbClr val="000000"/>
              </a:buClr>
              <a:buSzPct val="45000"/>
              <a:buFont typeface="Wingdings" charset="2"/>
              <a:buChar char=""/>
            </a:pPr>
            <a:r>
              <a:rPr b="0" lang="it-IT" sz="2000" spc="-1" strike="noStrike">
                <a:solidFill>
                  <a:srgbClr val="000000"/>
                </a:solidFill>
                <a:latin typeface="Arial"/>
                <a:ea typeface="DejaVu Sans"/>
              </a:rPr>
              <a:t>Price of cereals and tubers (1 point each month)</a:t>
            </a:r>
            <a:r>
              <a:rPr b="0" lang="it-IT" sz="2000" spc="-1" strike="noStrike" baseline="14000000">
                <a:solidFill>
                  <a:srgbClr val="000000"/>
                </a:solidFill>
                <a:latin typeface="Arial"/>
                <a:ea typeface="DejaVu Sans"/>
              </a:rPr>
              <a:t>[1]</a:t>
            </a:r>
            <a:r>
              <a:rPr b="0" lang="it-IT" sz="2000" spc="-1" strike="noStrike">
                <a:solidFill>
                  <a:srgbClr val="000000"/>
                </a:solidFill>
                <a:latin typeface="Arial"/>
                <a:ea typeface="DejaVu Sans"/>
              </a:rPr>
              <a:t>;</a:t>
            </a:r>
            <a:endParaRPr b="0" lang="it-IT" sz="2000" spc="-1" strike="noStrike">
              <a:latin typeface="Arial"/>
            </a:endParaRPr>
          </a:p>
          <a:p>
            <a:pPr marL="216000" indent="-214920">
              <a:lnSpc>
                <a:spcPct val="100000"/>
              </a:lnSpc>
              <a:buClr>
                <a:srgbClr val="000000"/>
              </a:buClr>
              <a:buSzPct val="45000"/>
              <a:buFont typeface="Wingdings" charset="2"/>
              <a:buChar char=""/>
            </a:pPr>
            <a:r>
              <a:rPr b="0" lang="it-IT" sz="2000" spc="-1" strike="noStrike">
                <a:solidFill>
                  <a:srgbClr val="000000"/>
                </a:solidFill>
                <a:latin typeface="Arial"/>
                <a:ea typeface="DejaVu Sans"/>
              </a:rPr>
              <a:t>Exchange rate (1 point each month)</a:t>
            </a:r>
            <a:r>
              <a:rPr b="0" lang="it-IT" sz="2000" spc="-1" strike="noStrike" baseline="14000000">
                <a:solidFill>
                  <a:srgbClr val="000000"/>
                </a:solidFill>
                <a:latin typeface="Arial"/>
                <a:ea typeface="DejaVu Sans"/>
              </a:rPr>
              <a:t>[1]</a:t>
            </a:r>
            <a:r>
              <a:rPr b="0" lang="it-IT" sz="2000" spc="-1" strike="noStrike">
                <a:solidFill>
                  <a:srgbClr val="000000"/>
                </a:solidFill>
                <a:latin typeface="Arial"/>
                <a:ea typeface="DejaVu Sans"/>
              </a:rPr>
              <a:t>;</a:t>
            </a:r>
            <a:endParaRPr b="0" lang="it-IT" sz="2000" spc="-1" strike="noStrike">
              <a:latin typeface="Arial"/>
            </a:endParaRPr>
          </a:p>
          <a:p>
            <a:pPr marL="216000" indent="-214920">
              <a:lnSpc>
                <a:spcPct val="100000"/>
              </a:lnSpc>
              <a:buClr>
                <a:srgbClr val="000000"/>
              </a:buClr>
              <a:buSzPct val="45000"/>
              <a:buFont typeface="Wingdings" charset="2"/>
              <a:buChar char=""/>
            </a:pPr>
            <a:r>
              <a:rPr b="0" lang="it-IT" sz="2000" spc="-1" strike="noStrike">
                <a:solidFill>
                  <a:srgbClr val="000000"/>
                </a:solidFill>
                <a:latin typeface="Arial"/>
                <a:ea typeface="DejaVu Sans"/>
              </a:rPr>
              <a:t>Rainfall anomaly (3 points each month)</a:t>
            </a:r>
            <a:r>
              <a:rPr b="0" lang="it-IT" sz="2000" spc="-1" strike="noStrike" baseline="14000000">
                <a:solidFill>
                  <a:srgbClr val="000000"/>
                </a:solidFill>
                <a:latin typeface="Arial"/>
                <a:ea typeface="DejaVu Sans"/>
              </a:rPr>
              <a:t>[2]</a:t>
            </a:r>
            <a:r>
              <a:rPr b="0" lang="it-IT" sz="2000" spc="-1" strike="noStrike">
                <a:solidFill>
                  <a:srgbClr val="000000"/>
                </a:solidFill>
                <a:latin typeface="Arial"/>
                <a:ea typeface="DejaVu Sans"/>
              </a:rPr>
              <a:t>;</a:t>
            </a:r>
            <a:endParaRPr b="0" lang="it-IT" sz="2000" spc="-1" strike="noStrike">
              <a:latin typeface="Arial"/>
            </a:endParaRPr>
          </a:p>
          <a:p>
            <a:pPr marL="216000" indent="-214920">
              <a:lnSpc>
                <a:spcPct val="100000"/>
              </a:lnSpc>
              <a:buClr>
                <a:srgbClr val="000000"/>
              </a:buClr>
              <a:buSzPct val="45000"/>
              <a:buFont typeface="Wingdings" charset="2"/>
              <a:buChar char=""/>
            </a:pPr>
            <a:r>
              <a:rPr b="0" lang="it-IT" sz="2000" spc="-1" strike="noStrike">
                <a:solidFill>
                  <a:srgbClr val="000000"/>
                </a:solidFill>
                <a:latin typeface="Arial"/>
                <a:ea typeface="DejaVu Sans"/>
              </a:rPr>
              <a:t>NDVI anomaly (3 points each month)</a:t>
            </a:r>
            <a:r>
              <a:rPr b="0" lang="it-IT" sz="2000" spc="-1" strike="noStrike" baseline="14000000">
                <a:solidFill>
                  <a:srgbClr val="000000"/>
                </a:solidFill>
                <a:latin typeface="Arial"/>
                <a:ea typeface="DejaVu Sans"/>
              </a:rPr>
              <a:t>[2]</a:t>
            </a:r>
            <a:r>
              <a:rPr b="0" lang="it-IT" sz="2000" spc="-1" strike="noStrike">
                <a:solidFill>
                  <a:srgbClr val="000000"/>
                </a:solidFill>
                <a:latin typeface="Arial"/>
                <a:ea typeface="DejaVu Sans"/>
              </a:rPr>
              <a:t>;</a:t>
            </a:r>
            <a:endParaRPr b="0" lang="it-IT" sz="2000" spc="-1" strike="noStrike">
              <a:latin typeface="Arial"/>
            </a:endParaRPr>
          </a:p>
          <a:p>
            <a:pPr marL="216000" indent="-214920">
              <a:lnSpc>
                <a:spcPct val="100000"/>
              </a:lnSpc>
              <a:buClr>
                <a:srgbClr val="000000"/>
              </a:buClr>
              <a:buSzPct val="45000"/>
              <a:buFont typeface="Wingdings" charset="2"/>
              <a:buChar char=""/>
            </a:pPr>
            <a:r>
              <a:rPr b="0" lang="it-IT" sz="2000" spc="-1" strike="noStrike">
                <a:solidFill>
                  <a:srgbClr val="000000"/>
                </a:solidFill>
                <a:latin typeface="Arial"/>
                <a:ea typeface="DejaVu Sans"/>
              </a:rPr>
              <a:t>Fatality (daily granularity)</a:t>
            </a:r>
            <a:r>
              <a:rPr b="0" lang="it-IT" sz="2000" spc="-1" strike="noStrike" baseline="14000000">
                <a:solidFill>
                  <a:srgbClr val="000000"/>
                </a:solidFill>
                <a:latin typeface="Arial"/>
                <a:ea typeface="DejaVu Sans"/>
              </a:rPr>
              <a:t>[3]</a:t>
            </a:r>
            <a:r>
              <a:rPr b="0" lang="it-IT" sz="2000" spc="-1" strike="noStrike">
                <a:solidFill>
                  <a:srgbClr val="000000"/>
                </a:solidFill>
                <a:latin typeface="Arial"/>
                <a:ea typeface="DejaVu Sans"/>
              </a:rPr>
              <a:t>;</a:t>
            </a:r>
            <a:endParaRPr b="0" lang="it-IT" sz="2000" spc="-1" strike="noStrike">
              <a:latin typeface="Arial"/>
            </a:endParaRPr>
          </a:p>
          <a:p>
            <a:pPr marL="216000" indent="-214920">
              <a:lnSpc>
                <a:spcPct val="100000"/>
              </a:lnSpc>
              <a:buClr>
                <a:srgbClr val="000000"/>
              </a:buClr>
              <a:buSzPct val="45000"/>
              <a:buFont typeface="Wingdings" charset="2"/>
              <a:buChar char=""/>
            </a:pPr>
            <a:r>
              <a:rPr b="0" lang="it-IT" sz="2000" spc="-1" strike="noStrike">
                <a:solidFill>
                  <a:srgbClr val="000000"/>
                </a:solidFill>
                <a:latin typeface="Arial"/>
                <a:ea typeface="DejaVu Sans"/>
              </a:rPr>
              <a:t>Rainfall (3 points each month)</a:t>
            </a:r>
            <a:r>
              <a:rPr b="0" lang="it-IT" sz="2000" spc="-1" strike="noStrike" baseline="14000000">
                <a:solidFill>
                  <a:srgbClr val="000000"/>
                </a:solidFill>
                <a:latin typeface="Arial"/>
                <a:ea typeface="DejaVu Sans"/>
              </a:rPr>
              <a:t>[2]</a:t>
            </a:r>
            <a:r>
              <a:rPr b="0" lang="it-IT" sz="2000" spc="-1" strike="noStrike">
                <a:solidFill>
                  <a:srgbClr val="000000"/>
                </a:solidFill>
                <a:latin typeface="Arial"/>
                <a:ea typeface="DejaVu Sans"/>
              </a:rPr>
              <a:t>;</a:t>
            </a:r>
            <a:endParaRPr b="0" lang="it-IT" sz="2000" spc="-1" strike="noStrike">
              <a:latin typeface="Arial"/>
            </a:endParaRPr>
          </a:p>
          <a:p>
            <a:pPr>
              <a:lnSpc>
                <a:spcPct val="100000"/>
              </a:lnSpc>
            </a:pPr>
            <a:endParaRPr b="0" lang="it-IT" sz="2000" spc="-1" strike="noStrike">
              <a:latin typeface="Arial"/>
            </a:endParaRPr>
          </a:p>
          <a:p>
            <a:pPr>
              <a:lnSpc>
                <a:spcPct val="100000"/>
              </a:lnSpc>
            </a:pPr>
            <a:r>
              <a:rPr b="0" lang="it-IT" sz="2000" spc="-1" strike="noStrike">
                <a:solidFill>
                  <a:srgbClr val="000000"/>
                </a:solidFill>
                <a:latin typeface="Arial"/>
                <a:ea typeface="DejaVu Sans"/>
              </a:rPr>
              <a:t> </a:t>
            </a:r>
            <a:endParaRPr b="0" lang="it-IT" sz="2000" spc="-1" strike="noStrike">
              <a:latin typeface="Arial"/>
            </a:endParaRPr>
          </a:p>
        </p:txBody>
      </p:sp>
      <p:sp>
        <p:nvSpPr>
          <p:cNvPr id="111" name="CustomShape 3"/>
          <p:cNvSpPr/>
          <p:nvPr/>
        </p:nvSpPr>
        <p:spPr>
          <a:xfrm>
            <a:off x="521280" y="324000"/>
            <a:ext cx="8658000" cy="656280"/>
          </a:xfrm>
          <a:prstGeom prst="rect">
            <a:avLst/>
          </a:prstGeom>
          <a:noFill/>
          <a:ln w="0">
            <a:noFill/>
          </a:ln>
        </p:spPr>
        <p:style>
          <a:lnRef idx="0"/>
          <a:fillRef idx="0"/>
          <a:effectRef idx="0"/>
          <a:fontRef idx="minor"/>
        </p:style>
        <p:txBody>
          <a:bodyPr lIns="90000" rIns="90000" tIns="45000" bIns="45000">
            <a:noAutofit/>
          </a:bodyPr>
          <a:p>
            <a:pPr>
              <a:lnSpc>
                <a:spcPct val="100000"/>
              </a:lnSpc>
            </a:pPr>
            <a:r>
              <a:rPr b="1" lang="en" sz="2600" spc="-1" strike="noStrike">
                <a:solidFill>
                  <a:srgbClr val="34347d"/>
                </a:solidFill>
                <a:latin typeface="Arial"/>
                <a:ea typeface="Nixie One"/>
              </a:rPr>
              <a:t>Additional information can help us </a:t>
            </a:r>
            <a:endParaRPr b="0" lang="it-IT" sz="2600" spc="-1" strike="noStrike">
              <a:latin typeface="Arial"/>
            </a:endParaRPr>
          </a:p>
        </p:txBody>
      </p:sp>
      <p:sp>
        <p:nvSpPr>
          <p:cNvPr id="112" name="CustomShape 4"/>
          <p:cNvSpPr/>
          <p:nvPr/>
        </p:nvSpPr>
        <p:spPr>
          <a:xfrm>
            <a:off x="648000" y="3683520"/>
            <a:ext cx="1438920" cy="345240"/>
          </a:xfrm>
          <a:prstGeom prst="rect">
            <a:avLst/>
          </a:prstGeom>
          <a:noFill/>
          <a:ln w="0">
            <a:noFill/>
          </a:ln>
        </p:spPr>
        <p:style>
          <a:lnRef idx="0"/>
          <a:fillRef idx="0"/>
          <a:effectRef idx="0"/>
          <a:fontRef idx="minor"/>
        </p:style>
      </p:sp>
      <p:pic>
        <p:nvPicPr>
          <p:cNvPr id="113" name="" descr=""/>
          <p:cNvPicPr/>
          <p:nvPr/>
        </p:nvPicPr>
        <p:blipFill>
          <a:blip r:embed="rId1"/>
          <a:stretch/>
        </p:blipFill>
        <p:spPr>
          <a:xfrm>
            <a:off x="6690960" y="1944000"/>
            <a:ext cx="5008320" cy="2223720"/>
          </a:xfrm>
          <a:prstGeom prst="rect">
            <a:avLst/>
          </a:prstGeom>
          <a:ln w="0">
            <a:noFill/>
          </a:ln>
        </p:spPr>
      </p:pic>
      <p:pic>
        <p:nvPicPr>
          <p:cNvPr id="114" name="" descr=""/>
          <p:cNvPicPr/>
          <p:nvPr/>
        </p:nvPicPr>
        <p:blipFill>
          <a:blip r:embed="rId2"/>
          <a:stretch/>
        </p:blipFill>
        <p:spPr>
          <a:xfrm>
            <a:off x="6768000" y="4306320"/>
            <a:ext cx="4996800" cy="2201760"/>
          </a:xfrm>
          <a:prstGeom prst="rect">
            <a:avLst/>
          </a:prstGeom>
          <a:ln w="0">
            <a:noFill/>
          </a:ln>
        </p:spPr>
      </p:pic>
      <p:sp>
        <p:nvSpPr>
          <p:cNvPr id="115" name="CustomShape 5"/>
          <p:cNvSpPr/>
          <p:nvPr/>
        </p:nvSpPr>
        <p:spPr>
          <a:xfrm>
            <a:off x="8640000" y="2002320"/>
            <a:ext cx="3239280" cy="315360"/>
          </a:xfrm>
          <a:prstGeom prst="rect">
            <a:avLst/>
          </a:prstGeom>
          <a:noFill/>
          <a:ln w="0">
            <a:noFill/>
          </a:ln>
        </p:spPr>
        <p:style>
          <a:lnRef idx="0"/>
          <a:fillRef idx="0"/>
          <a:effectRef idx="0"/>
          <a:fontRef idx="minor"/>
        </p:style>
        <p:txBody>
          <a:bodyPr lIns="90000" rIns="90000" tIns="45000" bIns="45000">
            <a:noAutofit/>
          </a:bodyPr>
          <a:p>
            <a:pPr>
              <a:lnSpc>
                <a:spcPct val="100000"/>
              </a:lnSpc>
            </a:pPr>
            <a:r>
              <a:rPr b="0" lang="it-IT" sz="1600" spc="-1" strike="noStrike">
                <a:solidFill>
                  <a:srgbClr val="000000"/>
                </a:solidFill>
                <a:latin typeface="Arial"/>
                <a:ea typeface="DejaVu Sans"/>
              </a:rPr>
              <a:t>Yemen - Abyan</a:t>
            </a:r>
            <a:endParaRPr b="0" lang="it-IT" sz="1600" spc="-1" strike="noStrike">
              <a:latin typeface="Arial"/>
            </a:endParaRPr>
          </a:p>
        </p:txBody>
      </p:sp>
      <p:sp>
        <p:nvSpPr>
          <p:cNvPr id="116" name="CustomShape 6"/>
          <p:cNvSpPr/>
          <p:nvPr/>
        </p:nvSpPr>
        <p:spPr>
          <a:xfrm>
            <a:off x="8640000" y="4392000"/>
            <a:ext cx="3239280" cy="315360"/>
          </a:xfrm>
          <a:prstGeom prst="rect">
            <a:avLst/>
          </a:prstGeom>
          <a:noFill/>
          <a:ln w="0">
            <a:noFill/>
          </a:ln>
        </p:spPr>
        <p:style>
          <a:lnRef idx="0"/>
          <a:fillRef idx="0"/>
          <a:effectRef idx="0"/>
          <a:fontRef idx="minor"/>
        </p:style>
        <p:txBody>
          <a:bodyPr lIns="90000" rIns="90000" tIns="45000" bIns="45000">
            <a:noAutofit/>
          </a:bodyPr>
          <a:p>
            <a:pPr>
              <a:lnSpc>
                <a:spcPct val="100000"/>
              </a:lnSpc>
            </a:pPr>
            <a:r>
              <a:rPr b="0" lang="it-IT" sz="1600" spc="-1" strike="noStrike">
                <a:solidFill>
                  <a:srgbClr val="000000"/>
                </a:solidFill>
                <a:latin typeface="Arial"/>
                <a:ea typeface="DejaVu Sans"/>
              </a:rPr>
              <a:t>Yemen - Abyan</a:t>
            </a:r>
            <a:endParaRPr b="0" lang="it-IT" sz="1600" spc="-1" strike="noStrike">
              <a:latin typeface="Arial"/>
            </a:endParaRPr>
          </a:p>
        </p:txBody>
      </p:sp>
      <p:sp>
        <p:nvSpPr>
          <p:cNvPr id="117" name="TextShape 7"/>
          <p:cNvSpPr txBox="1"/>
          <p:nvPr/>
        </p:nvSpPr>
        <p:spPr>
          <a:xfrm>
            <a:off x="432000" y="6057720"/>
            <a:ext cx="7020000" cy="602280"/>
          </a:xfrm>
          <a:prstGeom prst="rect">
            <a:avLst/>
          </a:prstGeom>
          <a:noFill/>
          <a:ln w="0">
            <a:noFill/>
          </a:ln>
        </p:spPr>
        <p:txBody>
          <a:bodyPr lIns="90000" rIns="90000" tIns="45000" bIns="45000">
            <a:noAutofit/>
          </a:bodyPr>
          <a:p>
            <a:pPr>
              <a:lnSpc>
                <a:spcPct val="100000"/>
              </a:lnSpc>
            </a:pPr>
            <a:r>
              <a:rPr b="0" lang="it-IT" sz="1100" spc="-1" strike="noStrike">
                <a:latin typeface="Arial"/>
              </a:rPr>
              <a:t>[1]. </a:t>
            </a:r>
            <a:r>
              <a:rPr b="0" lang="it-IT" sz="1100" spc="-1" strike="noStrike">
                <a:latin typeface="Arial"/>
                <a:hlinkClick r:id="rId3"/>
              </a:rPr>
              <a:t>https://data.humdata.org/</a:t>
            </a:r>
            <a:endParaRPr b="0" lang="it-IT" sz="1100" spc="-1" strike="noStrike">
              <a:latin typeface="Arial"/>
            </a:endParaRPr>
          </a:p>
          <a:p>
            <a:r>
              <a:rPr b="0" lang="it-IT" sz="1100" spc="-1" strike="noStrike">
                <a:latin typeface="Arial"/>
              </a:rPr>
              <a:t>[2]. </a:t>
            </a:r>
            <a:r>
              <a:rPr b="0" lang="it-IT" sz="1100" spc="-1" strike="noStrike">
                <a:latin typeface="Arial"/>
                <a:hlinkClick r:id="rId4"/>
              </a:rPr>
              <a:t>https://dataviz.vam.wfp.org/seasonal_explorer/rainfall_vegetation/visualizations</a:t>
            </a:r>
            <a:r>
              <a:rPr b="0" lang="it-IT" sz="1100" spc="-1" strike="noStrike">
                <a:latin typeface="Arial"/>
              </a:rPr>
              <a:t>#</a:t>
            </a:r>
            <a:endParaRPr b="0" lang="it-IT" sz="1100" spc="-1" strike="noStrike">
              <a:latin typeface="Arial"/>
            </a:endParaRPr>
          </a:p>
          <a:p>
            <a:r>
              <a:rPr b="0" lang="it-IT" sz="1100" spc="-1" strike="noStrike">
                <a:latin typeface="Arial"/>
              </a:rPr>
              <a:t>[3]. </a:t>
            </a:r>
            <a:r>
              <a:rPr b="0" lang="it-IT" sz="1100" spc="-1" strike="noStrike">
                <a:latin typeface="Arial"/>
                <a:hlinkClick r:id="rId5"/>
              </a:rPr>
              <a:t>https://acleddata.com/data-export-tool/</a:t>
            </a:r>
            <a:endParaRPr b="0" lang="it-IT" sz="1100" spc="-1" strike="noStrike">
              <a:latin typeface="Arial"/>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8" name="CustomShape 1"/>
          <p:cNvSpPr/>
          <p:nvPr/>
        </p:nvSpPr>
        <p:spPr>
          <a:xfrm>
            <a:off x="540000" y="144000"/>
            <a:ext cx="11338560" cy="1258560"/>
          </a:xfrm>
          <a:prstGeom prst="rect">
            <a:avLst/>
          </a:prstGeom>
          <a:solidFill>
            <a:srgbClr val="ffffff"/>
          </a:solidFill>
          <a:ln w="0">
            <a:solidFill>
              <a:srgbClr val="ffffff"/>
            </a:solidFill>
          </a:ln>
        </p:spPr>
        <p:style>
          <a:lnRef idx="0"/>
          <a:fillRef idx="0"/>
          <a:effectRef idx="0"/>
          <a:fontRef idx="minor"/>
        </p:style>
      </p:sp>
      <p:sp>
        <p:nvSpPr>
          <p:cNvPr id="119" name="CustomShape 2"/>
          <p:cNvSpPr/>
          <p:nvPr/>
        </p:nvSpPr>
        <p:spPr>
          <a:xfrm>
            <a:off x="448920" y="324000"/>
            <a:ext cx="6389640" cy="656280"/>
          </a:xfrm>
          <a:prstGeom prst="rect">
            <a:avLst/>
          </a:prstGeom>
          <a:noFill/>
          <a:ln w="0">
            <a:noFill/>
          </a:ln>
        </p:spPr>
        <p:style>
          <a:lnRef idx="0"/>
          <a:fillRef idx="0"/>
          <a:effectRef idx="0"/>
          <a:fontRef idx="minor"/>
        </p:style>
        <p:txBody>
          <a:bodyPr lIns="90000" rIns="90000" tIns="45000" bIns="45000">
            <a:noAutofit/>
          </a:bodyPr>
          <a:p>
            <a:pPr>
              <a:lnSpc>
                <a:spcPct val="100000"/>
              </a:lnSpc>
            </a:pPr>
            <a:r>
              <a:rPr b="1" lang="en" sz="3200" spc="-1" strike="noStrike">
                <a:solidFill>
                  <a:srgbClr val="34347d"/>
                </a:solidFill>
                <a:latin typeface="Arial"/>
                <a:ea typeface="Nixie One"/>
              </a:rPr>
              <a:t>Model </a:t>
            </a:r>
            <a:endParaRPr b="0" lang="it-IT" sz="3200" spc="-1" strike="noStrike">
              <a:latin typeface="Arial"/>
            </a:endParaRPr>
          </a:p>
        </p:txBody>
      </p:sp>
      <p:sp>
        <p:nvSpPr>
          <p:cNvPr id="120" name="CustomShape 3"/>
          <p:cNvSpPr/>
          <p:nvPr/>
        </p:nvSpPr>
        <p:spPr>
          <a:xfrm>
            <a:off x="417240" y="1080000"/>
            <a:ext cx="3721680" cy="1222560"/>
          </a:xfrm>
          <a:prstGeom prst="rect">
            <a:avLst/>
          </a:prstGeom>
          <a:noFill/>
          <a:ln w="0">
            <a:noFill/>
          </a:ln>
        </p:spPr>
        <p:style>
          <a:lnRef idx="0"/>
          <a:fillRef idx="0"/>
          <a:effectRef idx="0"/>
          <a:fontRef idx="minor"/>
        </p:style>
      </p:sp>
      <p:sp>
        <p:nvSpPr>
          <p:cNvPr id="121" name="CustomShape 4"/>
          <p:cNvSpPr/>
          <p:nvPr/>
        </p:nvSpPr>
        <p:spPr>
          <a:xfrm>
            <a:off x="468000" y="1116720"/>
            <a:ext cx="11101320" cy="1222560"/>
          </a:xfrm>
          <a:prstGeom prst="rect">
            <a:avLst/>
          </a:prstGeom>
          <a:noFill/>
          <a:ln w="0">
            <a:noFill/>
          </a:ln>
        </p:spPr>
        <p:style>
          <a:lnRef idx="0"/>
          <a:fillRef idx="0"/>
          <a:effectRef idx="0"/>
          <a:fontRef idx="minor"/>
        </p:style>
        <p:txBody>
          <a:bodyPr lIns="90000" rIns="90000" tIns="45000" bIns="45000">
            <a:noAutofit/>
          </a:bodyPr>
          <a:p>
            <a:pPr>
              <a:lnSpc>
                <a:spcPct val="100000"/>
              </a:lnSpc>
            </a:pPr>
            <a:r>
              <a:rPr b="1" lang="en-US" sz="2000" spc="-1" strike="noStrike">
                <a:solidFill>
                  <a:srgbClr val="24292e"/>
                </a:solidFill>
                <a:latin typeface="Arial"/>
                <a:ea typeface="DejaVu Sans"/>
              </a:rPr>
              <a:t>XGBoost</a:t>
            </a:r>
            <a:r>
              <a:rPr b="0" lang="en-US" sz="2000" spc="-1" strike="noStrike">
                <a:solidFill>
                  <a:srgbClr val="24292e"/>
                </a:solidFill>
                <a:latin typeface="Arial"/>
                <a:ea typeface="DejaVu Sans"/>
              </a:rPr>
              <a:t>: a decision-tree-based ensemble </a:t>
            </a:r>
            <a:r>
              <a:rPr b="0" i="1" lang="en-US" sz="2000" spc="-1" strike="noStrike">
                <a:solidFill>
                  <a:srgbClr val="24292e"/>
                </a:solidFill>
                <a:latin typeface="Arial"/>
                <a:ea typeface="DejaVu Sans"/>
              </a:rPr>
              <a:t>Machine Learning</a:t>
            </a:r>
            <a:r>
              <a:rPr b="0" lang="en-US" sz="2000" spc="-1" strike="noStrike">
                <a:solidFill>
                  <a:srgbClr val="24292e"/>
                </a:solidFill>
                <a:latin typeface="Arial"/>
                <a:ea typeface="DejaVu Sans"/>
              </a:rPr>
              <a:t> algorithm that can be used for forecasting the evolution of events. </a:t>
            </a:r>
            <a:endParaRPr b="0" lang="it-IT" sz="2000" spc="-1" strike="noStrike">
              <a:latin typeface="Arial"/>
            </a:endParaRPr>
          </a:p>
        </p:txBody>
      </p:sp>
      <p:pic>
        <p:nvPicPr>
          <p:cNvPr id="122" name="" descr=""/>
          <p:cNvPicPr/>
          <p:nvPr/>
        </p:nvPicPr>
        <p:blipFill>
          <a:blip r:embed="rId1"/>
          <a:stretch/>
        </p:blipFill>
        <p:spPr>
          <a:xfrm>
            <a:off x="2340000" y="3978000"/>
            <a:ext cx="9347040" cy="2879640"/>
          </a:xfrm>
          <a:prstGeom prst="rect">
            <a:avLst/>
          </a:prstGeom>
          <a:ln w="0">
            <a:noFill/>
          </a:ln>
        </p:spPr>
      </p:pic>
      <p:sp>
        <p:nvSpPr>
          <p:cNvPr id="123" name="CustomShape 5"/>
          <p:cNvSpPr/>
          <p:nvPr/>
        </p:nvSpPr>
        <p:spPr>
          <a:xfrm>
            <a:off x="432000" y="4657680"/>
            <a:ext cx="3959640" cy="301680"/>
          </a:xfrm>
          <a:prstGeom prst="rect">
            <a:avLst/>
          </a:prstGeom>
          <a:noFill/>
          <a:ln w="0">
            <a:noFill/>
          </a:ln>
        </p:spPr>
        <p:style>
          <a:lnRef idx="0"/>
          <a:fillRef idx="0"/>
          <a:effectRef idx="0"/>
          <a:fontRef idx="minor"/>
        </p:style>
        <p:txBody>
          <a:bodyPr lIns="90000" rIns="90000" tIns="45000" bIns="45000">
            <a:noAutofit/>
          </a:bodyPr>
          <a:p>
            <a:pPr>
              <a:lnSpc>
                <a:spcPct val="100000"/>
              </a:lnSpc>
            </a:pPr>
            <a:r>
              <a:rPr b="1" lang="it-IT" sz="1500" spc="-1" strike="noStrike">
                <a:solidFill>
                  <a:srgbClr val="34347d"/>
                </a:solidFill>
                <a:latin typeface="Arial"/>
              </a:rPr>
              <a:t>Event to predict (FCS)</a:t>
            </a:r>
            <a:r>
              <a:rPr b="0" lang="it-IT" sz="1500" spc="-1" strike="noStrike">
                <a:solidFill>
                  <a:srgbClr val="34347d"/>
                </a:solidFill>
                <a:latin typeface="Arial"/>
              </a:rPr>
              <a:t>:</a:t>
            </a:r>
            <a:endParaRPr b="0" lang="it-IT" sz="1500" spc="-1" strike="noStrike">
              <a:latin typeface="Arial"/>
            </a:endParaRPr>
          </a:p>
        </p:txBody>
      </p:sp>
      <p:sp>
        <p:nvSpPr>
          <p:cNvPr id="124" name="CustomShape 6"/>
          <p:cNvSpPr/>
          <p:nvPr/>
        </p:nvSpPr>
        <p:spPr>
          <a:xfrm>
            <a:off x="1800000" y="2032560"/>
            <a:ext cx="8711640" cy="1279080"/>
          </a:xfrm>
          <a:prstGeom prst="rect">
            <a:avLst/>
          </a:prstGeom>
          <a:noFill/>
          <a:ln w="0">
            <a:noFill/>
          </a:ln>
        </p:spPr>
        <p:style>
          <a:lnRef idx="0"/>
          <a:fillRef idx="0"/>
          <a:effectRef idx="0"/>
          <a:fontRef idx="minor"/>
        </p:style>
        <p:txBody>
          <a:bodyPr lIns="90000" rIns="90000" tIns="45000" bIns="45000">
            <a:noAutofit/>
          </a:bodyPr>
          <a:p>
            <a:pPr algn="ctr">
              <a:lnSpc>
                <a:spcPct val="100000"/>
              </a:lnSpc>
            </a:pPr>
            <a:r>
              <a:rPr b="0" lang="it-IT" sz="2800" spc="-1" strike="noStrike">
                <a:latin typeface="Arial"/>
              </a:rPr>
              <a:t>How to </a:t>
            </a:r>
            <a:r>
              <a:rPr b="0" i="1" lang="it-IT" sz="2800" spc="-1" strike="noStrike">
                <a:latin typeface="Arial"/>
              </a:rPr>
              <a:t>train</a:t>
            </a:r>
            <a:r>
              <a:rPr b="0" lang="it-IT" sz="2800" spc="-1" strike="noStrike">
                <a:latin typeface="Arial"/>
              </a:rPr>
              <a:t> the model to forecast the future?</a:t>
            </a:r>
            <a:endParaRPr b="0" lang="it-IT" sz="2800" spc="-1" strike="noStrike">
              <a:latin typeface="Arial"/>
            </a:endParaRPr>
          </a:p>
        </p:txBody>
      </p:sp>
      <p:sp>
        <p:nvSpPr>
          <p:cNvPr id="125" name="CustomShape 7"/>
          <p:cNvSpPr/>
          <p:nvPr/>
        </p:nvSpPr>
        <p:spPr>
          <a:xfrm>
            <a:off x="951480" y="2767680"/>
            <a:ext cx="10280160" cy="939960"/>
          </a:xfrm>
          <a:prstGeom prst="rect">
            <a:avLst/>
          </a:prstGeom>
          <a:noFill/>
          <a:ln w="0">
            <a:noFill/>
          </a:ln>
        </p:spPr>
        <p:style>
          <a:lnRef idx="0"/>
          <a:fillRef idx="0"/>
          <a:effectRef idx="0"/>
          <a:fontRef idx="minor"/>
        </p:style>
        <p:txBody>
          <a:bodyPr lIns="90000" rIns="90000" tIns="45000" bIns="45000">
            <a:noAutofit/>
          </a:bodyPr>
          <a:p>
            <a:pPr algn="ctr">
              <a:lnSpc>
                <a:spcPct val="100000"/>
              </a:lnSpc>
            </a:pPr>
            <a:r>
              <a:rPr b="0" i="1" lang="it-IT" sz="2000" spc="-1" strike="noStrike">
                <a:latin typeface="Arial"/>
              </a:rPr>
              <a:t>The model tries to understand how the past influences the near future from the current history.</a:t>
            </a:r>
            <a:endParaRPr b="0" lang="it-IT" sz="2000" spc="-1" strike="noStrike">
              <a:latin typeface="Arial"/>
            </a:endParaRPr>
          </a:p>
        </p:txBody>
      </p:sp>
      <p:sp>
        <p:nvSpPr>
          <p:cNvPr id="126" name="CustomShape 8"/>
          <p:cNvSpPr/>
          <p:nvPr/>
        </p:nvSpPr>
        <p:spPr>
          <a:xfrm>
            <a:off x="10764000" y="3739680"/>
            <a:ext cx="971640" cy="345960"/>
          </a:xfrm>
          <a:prstGeom prst="rect">
            <a:avLst/>
          </a:prstGeom>
          <a:noFill/>
          <a:ln w="0">
            <a:noFill/>
          </a:ln>
        </p:spPr>
        <p:style>
          <a:lnRef idx="0"/>
          <a:fillRef idx="0"/>
          <a:effectRef idx="0"/>
          <a:fontRef idx="minor"/>
        </p:style>
        <p:txBody>
          <a:bodyPr lIns="90000" rIns="90000" tIns="45000" bIns="45000">
            <a:noAutofit/>
          </a:bodyPr>
          <a:p>
            <a:pPr>
              <a:lnSpc>
                <a:spcPct val="100000"/>
              </a:lnSpc>
            </a:pPr>
            <a:r>
              <a:rPr b="0" lang="it-IT" sz="1800" spc="-1" strike="noStrike">
                <a:latin typeface="Arial"/>
              </a:rPr>
              <a:t>Today</a:t>
            </a:r>
            <a:endParaRPr b="0" lang="it-IT" sz="1800" spc="-1" strike="noStrike">
              <a:latin typeface="Arial"/>
            </a:endParaRPr>
          </a:p>
        </p:txBody>
      </p:sp>
      <p:sp>
        <p:nvSpPr>
          <p:cNvPr id="127" name="Line 9"/>
          <p:cNvSpPr/>
          <p:nvPr/>
        </p:nvSpPr>
        <p:spPr>
          <a:xfrm flipV="1">
            <a:off x="11160000" y="4140000"/>
            <a:ext cx="0" cy="378000"/>
          </a:xfrm>
          <a:prstGeom prst="line">
            <a:avLst/>
          </a:prstGeom>
          <a:ln w="0">
            <a:solidFill>
              <a:srgbClr val="000000"/>
            </a:solidFill>
            <a:tailEnd len="med" type="triangle" w="med"/>
          </a:ln>
        </p:spPr>
        <p:style>
          <a:lnRef idx="0"/>
          <a:fillRef idx="0"/>
          <a:effectRef idx="0"/>
          <a:fontRef idx="minor"/>
        </p:style>
      </p:sp>
      <p:sp>
        <p:nvSpPr>
          <p:cNvPr id="128" name="CustomShape 10"/>
          <p:cNvSpPr/>
          <p:nvPr/>
        </p:nvSpPr>
        <p:spPr>
          <a:xfrm>
            <a:off x="576000" y="5089680"/>
            <a:ext cx="3959640" cy="301680"/>
          </a:xfrm>
          <a:prstGeom prst="rect">
            <a:avLst/>
          </a:prstGeom>
          <a:noFill/>
          <a:ln w="0">
            <a:noFill/>
          </a:ln>
        </p:spPr>
        <p:style>
          <a:lnRef idx="0"/>
          <a:fillRef idx="0"/>
          <a:effectRef idx="0"/>
          <a:fontRef idx="minor"/>
        </p:style>
        <p:txBody>
          <a:bodyPr lIns="90000" rIns="90000" tIns="45000" bIns="45000">
            <a:noAutofit/>
          </a:bodyPr>
          <a:p>
            <a:pPr>
              <a:lnSpc>
                <a:spcPct val="100000"/>
              </a:lnSpc>
            </a:pPr>
            <a:r>
              <a:rPr b="0" lang="it-IT" sz="1500" spc="-1" strike="noStrike">
                <a:latin typeface="Arial"/>
              </a:rPr>
              <a:t>Additional information:</a:t>
            </a:r>
            <a:endParaRPr b="0" lang="it-IT" sz="1500" spc="-1" strike="noStrike">
              <a:latin typeface="Arial"/>
            </a:endParaRPr>
          </a:p>
        </p:txBody>
      </p:sp>
      <p:sp>
        <p:nvSpPr>
          <p:cNvPr id="129" name="CustomShape 11"/>
          <p:cNvSpPr/>
          <p:nvPr/>
        </p:nvSpPr>
        <p:spPr>
          <a:xfrm>
            <a:off x="576000" y="5522040"/>
            <a:ext cx="3959640" cy="301680"/>
          </a:xfrm>
          <a:prstGeom prst="rect">
            <a:avLst/>
          </a:prstGeom>
          <a:noFill/>
          <a:ln w="0">
            <a:noFill/>
          </a:ln>
        </p:spPr>
        <p:style>
          <a:lnRef idx="0"/>
          <a:fillRef idx="0"/>
          <a:effectRef idx="0"/>
          <a:fontRef idx="minor"/>
        </p:style>
        <p:txBody>
          <a:bodyPr lIns="90000" rIns="90000" tIns="45000" bIns="45000">
            <a:noAutofit/>
          </a:bodyPr>
          <a:p>
            <a:pPr>
              <a:lnSpc>
                <a:spcPct val="100000"/>
              </a:lnSpc>
            </a:pPr>
            <a:r>
              <a:rPr b="0" lang="it-IT" sz="1500" spc="-1" strike="noStrike">
                <a:latin typeface="Arial"/>
              </a:rPr>
              <a:t>Additional information:</a:t>
            </a:r>
            <a:endParaRPr b="0" lang="it-IT" sz="1500" spc="-1" strike="noStrike">
              <a:latin typeface="Arial"/>
            </a:endParaRPr>
          </a:p>
        </p:txBody>
      </p:sp>
      <p:sp>
        <p:nvSpPr>
          <p:cNvPr id="130" name="CustomShape 12"/>
          <p:cNvSpPr/>
          <p:nvPr/>
        </p:nvSpPr>
        <p:spPr>
          <a:xfrm>
            <a:off x="5761080" y="3636000"/>
            <a:ext cx="538560" cy="431640"/>
          </a:xfrm>
          <a:custGeom>
            <a:avLst/>
            <a:gdLst/>
            <a:ahLst/>
            <a:rect l="l" t="t" r="r" b="b"/>
            <a:pathLst>
              <a:path w="1502" h="1102">
                <a:moveTo>
                  <a:pt x="375" y="0"/>
                </a:moveTo>
                <a:lnTo>
                  <a:pt x="375" y="825"/>
                </a:lnTo>
                <a:lnTo>
                  <a:pt x="0" y="825"/>
                </a:lnTo>
                <a:lnTo>
                  <a:pt x="750" y="1101"/>
                </a:lnTo>
                <a:lnTo>
                  <a:pt x="1501" y="825"/>
                </a:lnTo>
                <a:lnTo>
                  <a:pt x="1125" y="825"/>
                </a:lnTo>
                <a:lnTo>
                  <a:pt x="1125" y="0"/>
                </a:lnTo>
                <a:lnTo>
                  <a:pt x="375" y="0"/>
                </a:lnTo>
              </a:path>
            </a:pathLst>
          </a:custGeom>
          <a:solidFill>
            <a:srgbClr val="ffffff"/>
          </a:solidFill>
          <a:ln w="19080">
            <a:solidFill>
              <a:srgbClr val="34347d"/>
            </a:solidFill>
            <a:round/>
          </a:ln>
        </p:spPr>
        <p:style>
          <a:lnRef idx="0"/>
          <a:fillRef idx="0"/>
          <a:effectRef idx="0"/>
          <a:fontRef idx="minor"/>
        </p:style>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2790</TotalTime>
  <Application>LibreOffice/7.0.1.2$Windows_X86_64 LibreOffice_project/7cbcfc562f6eb6708b5ff7d7397325de9e764452</Applicat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2018-01-31T10:50:27Z</dcterms:created>
  <dc:creator>Sara Novara</dc:creator>
  <dc:description/>
  <dc:language>it-IT</dc:language>
  <cp:lastModifiedBy/>
  <dcterms:modified xsi:type="dcterms:W3CDTF">2020-10-09T16:16:22Z</dcterms:modified>
  <cp:revision>216</cp:revision>
  <dc:subject/>
  <dc:title>Presentazione standard di PowerPoint</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15.0000</vt:lpwstr>
  </property>
  <property fmtid="{D5CDD505-2E9C-101B-9397-08002B2CF9AE}" pid="3" name="HiddenSlides">
    <vt:i4>0</vt:i4>
  </property>
  <property fmtid="{D5CDD505-2E9C-101B-9397-08002B2CF9AE}" pid="4" name="HyperlinksChanged">
    <vt:bool>0</vt:bool>
  </property>
  <property fmtid="{D5CDD505-2E9C-101B-9397-08002B2CF9AE}" pid="5" name="LinksUpToDate">
    <vt:bool>0</vt:bool>
  </property>
  <property fmtid="{D5CDD505-2E9C-101B-9397-08002B2CF9AE}" pid="6" name="MMClips">
    <vt:i4>0</vt:i4>
  </property>
  <property fmtid="{D5CDD505-2E9C-101B-9397-08002B2CF9AE}" pid="7" name="Notes">
    <vt:i4>0</vt:i4>
  </property>
  <property fmtid="{D5CDD505-2E9C-101B-9397-08002B2CF9AE}" pid="8" name="PresentationFormat">
    <vt:lpwstr>Widescreen</vt:lpwstr>
  </property>
  <property fmtid="{D5CDD505-2E9C-101B-9397-08002B2CF9AE}" pid="9" name="ScaleCrop">
    <vt:bool>0</vt:bool>
  </property>
  <property fmtid="{D5CDD505-2E9C-101B-9397-08002B2CF9AE}" pid="10" name="ShareDoc">
    <vt:bool>0</vt:bool>
  </property>
  <property fmtid="{D5CDD505-2E9C-101B-9397-08002B2CF9AE}" pid="11" name="Slides">
    <vt:i4>4</vt:i4>
  </property>
</Properties>
</file>